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  <p:sldMasterId id="2147483686" r:id="rId3"/>
    <p:sldMasterId id="214748369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307" r:id="rId11"/>
    <p:sldId id="309" r:id="rId12"/>
    <p:sldId id="263" r:id="rId13"/>
    <p:sldId id="264" r:id="rId14"/>
    <p:sldId id="265" r:id="rId15"/>
    <p:sldId id="266" r:id="rId16"/>
    <p:sldId id="267" r:id="rId17"/>
    <p:sldId id="262" r:id="rId18"/>
    <p:sldId id="316" r:id="rId19"/>
    <p:sldId id="296" r:id="rId20"/>
    <p:sldId id="297" r:id="rId21"/>
    <p:sldId id="298" r:id="rId22"/>
    <p:sldId id="299" r:id="rId23"/>
    <p:sldId id="300" r:id="rId24"/>
    <p:sldId id="301" r:id="rId25"/>
    <p:sldId id="302" r:id="rId26"/>
    <p:sldId id="303" r:id="rId27"/>
    <p:sldId id="304" r:id="rId28"/>
    <p:sldId id="305" r:id="rId29"/>
    <p:sldId id="311" r:id="rId30"/>
    <p:sldId id="312" r:id="rId31"/>
    <p:sldId id="306" r:id="rId32"/>
    <p:sldId id="313" r:id="rId33"/>
    <p:sldId id="314" r:id="rId34"/>
    <p:sldId id="315" r:id="rId35"/>
    <p:sldId id="269" r:id="rId36"/>
    <p:sldId id="270" r:id="rId37"/>
    <p:sldId id="271" r:id="rId38"/>
    <p:sldId id="272" r:id="rId39"/>
    <p:sldId id="285" r:id="rId40"/>
    <p:sldId id="274" r:id="rId41"/>
    <p:sldId id="310" r:id="rId42"/>
    <p:sldId id="308" r:id="rId4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 showGuides="1">
      <p:cViewPr varScale="1">
        <p:scale>
          <a:sx n="95" d="100"/>
          <a:sy n="95" d="100"/>
        </p:scale>
        <p:origin x="96" y="870"/>
      </p:cViewPr>
      <p:guideLst>
        <p:guide orient="horz" pos="238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&#53685;&#54633;%20&#47928;&#49436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8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Effect of Differential Logging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8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Sheet1!$J$12</c:f>
              <c:strCache>
                <c:ptCount val="1"/>
                <c:pt idx="0">
                  <c:v>Insert (Diff)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Sheet1!$K$11:$P$11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16</c:v>
                </c:pt>
                <c:pt idx="5">
                  <c:v>32</c:v>
                </c:pt>
              </c:numCache>
            </c:numRef>
          </c:cat>
          <c:val>
            <c:numRef>
              <c:f>Sheet1!$K$12:$P$12</c:f>
              <c:numCache>
                <c:formatCode>General</c:formatCode>
                <c:ptCount val="6"/>
                <c:pt idx="0">
                  <c:v>0.16399657024233899</c:v>
                </c:pt>
                <c:pt idx="1">
                  <c:v>0.17705469615526701</c:v>
                </c:pt>
                <c:pt idx="2">
                  <c:v>0.19762098801824099</c:v>
                </c:pt>
                <c:pt idx="3">
                  <c:v>0.22344293182602201</c:v>
                </c:pt>
                <c:pt idx="4">
                  <c:v>0.24916749692579701</c:v>
                </c:pt>
                <c:pt idx="5">
                  <c:v>0.27160762942779298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E09-42A1-A126-1D29617F94A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1992400544"/>
        <c:axId val="-1992422544"/>
      </c:barChart>
      <c:catAx>
        <c:axId val="-199240054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Number of Insertion Per Transaction</a:t>
                </a:r>
                <a:endParaRPr lang="ko-KR"/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992422544"/>
        <c:crosses val="autoZero"/>
        <c:auto val="1"/>
        <c:lblAlgn val="ctr"/>
        <c:lblOffset val="100"/>
        <c:noMultiLvlLbl val="0"/>
      </c:catAx>
      <c:valAx>
        <c:axId val="-1992422544"/>
        <c:scaling>
          <c:orientation val="minMax"/>
          <c:max val="1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Normalized I/O</a:t>
                </a:r>
                <a:endParaRPr lang="ko-KR"/>
              </a:p>
            </c:rich>
          </c:tx>
          <c:layout>
            <c:manualLayout>
              <c:xMode val="edge"/>
              <c:yMode val="edge"/>
              <c:x val="2.5000000000000001E-2"/>
              <c:y val="0.38736512102653797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4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ko-KR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ko-KR"/>
          </a:p>
        </c:txPr>
        <c:crossAx val="-1992400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ko-K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/>
      </a:pPr>
      <a:endParaRPr lang="ko-K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2060849"/>
            <a:ext cx="10363200" cy="1470025"/>
          </a:xfrm>
        </p:spPr>
        <p:txBody>
          <a:bodyPr anchor="t"/>
          <a:lstStyle>
            <a:lvl1pPr>
              <a:defRPr b="0"/>
            </a:lvl1pPr>
          </a:lstStyle>
          <a:p>
            <a:r>
              <a:rPr lang="ko-KR" altLang="en-US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4154537"/>
            <a:ext cx="8534400" cy="103252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  <a:endParaRPr lang="ko-KR" altLang="en-US" dirty="0"/>
          </a:p>
        </p:txBody>
      </p:sp>
      <p:sp>
        <p:nvSpPr>
          <p:cNvPr id="9" name="텍스트 개체 틀 2"/>
          <p:cNvSpPr>
            <a:spLocks noGrp="1"/>
          </p:cNvSpPr>
          <p:nvPr>
            <p:ph type="body" idx="13"/>
          </p:nvPr>
        </p:nvSpPr>
        <p:spPr>
          <a:xfrm>
            <a:off x="335360" y="446807"/>
            <a:ext cx="11521280" cy="72008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4079776" y="6453337"/>
            <a:ext cx="1728192" cy="365125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807968" y="6458992"/>
            <a:ext cx="2688299" cy="365125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5807968" y="6082051"/>
            <a:ext cx="1837995" cy="365125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2504" y="6010998"/>
            <a:ext cx="2578125" cy="658362"/>
          </a:xfrm>
          <a:prstGeom prst="rect">
            <a:avLst/>
          </a:prstGeom>
        </p:spPr>
      </p:pic>
      <p:pic>
        <p:nvPicPr>
          <p:cNvPr id="1026" name="Picture 2" descr="Mark Wiem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80" y="5964510"/>
            <a:ext cx="284480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3164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0426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40987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09403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2060849"/>
            <a:ext cx="10363200" cy="1470025"/>
          </a:xfrm>
        </p:spPr>
        <p:txBody>
          <a:bodyPr anchor="t"/>
          <a:lstStyle>
            <a:lvl1pPr>
              <a:defRPr b="0"/>
            </a:lvl1pPr>
          </a:lstStyle>
          <a:p>
            <a:r>
              <a:rPr lang="ko-KR" altLang="en-US"/>
              <a:t>마스터 제목 스타일 편집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4154537"/>
            <a:ext cx="8534400" cy="103252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  <a:endParaRPr lang="ko-KR" altLang="en-US" dirty="0"/>
          </a:p>
        </p:txBody>
      </p:sp>
      <p:sp>
        <p:nvSpPr>
          <p:cNvPr id="9" name="텍스트 개체 틀 2"/>
          <p:cNvSpPr>
            <a:spLocks noGrp="1"/>
          </p:cNvSpPr>
          <p:nvPr>
            <p:ph type="body" idx="13"/>
          </p:nvPr>
        </p:nvSpPr>
        <p:spPr>
          <a:xfrm>
            <a:off x="335360" y="446807"/>
            <a:ext cx="11521280" cy="72008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14" name="날짜 개체 틀 3"/>
          <p:cNvSpPr>
            <a:spLocks noGrp="1"/>
          </p:cNvSpPr>
          <p:nvPr>
            <p:ph type="dt" sz="half" idx="10"/>
          </p:nvPr>
        </p:nvSpPr>
        <p:spPr>
          <a:xfrm>
            <a:off x="4079776" y="6453337"/>
            <a:ext cx="1728192" cy="365125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DE3E58F8-4BA4-4A89-B58E-1D88763E3424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1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5807968" y="6458992"/>
            <a:ext cx="2688299" cy="365125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5807968" y="6082051"/>
            <a:ext cx="1837995" cy="365125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</a:defRPr>
            </a:lvl1pPr>
          </a:lstStyle>
          <a:p>
            <a:fld id="{4B5598BB-E7D8-4C71-AD3C-36312FC39267}" type="slidenum">
              <a:rPr lang="ko-KR" altLang="en-US" smtClean="0"/>
              <a:t>‹#›</a:t>
            </a:fld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82504" y="6010998"/>
            <a:ext cx="2578125" cy="658362"/>
          </a:xfrm>
          <a:prstGeom prst="rect">
            <a:avLst/>
          </a:prstGeom>
        </p:spPr>
      </p:pic>
      <p:pic>
        <p:nvPicPr>
          <p:cNvPr id="1026" name="Picture 2" descr="Mark Wiem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80" y="5964510"/>
            <a:ext cx="2844800" cy="704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27525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116632"/>
            <a:ext cx="10972800" cy="490066"/>
          </a:xfrm>
        </p:spPr>
        <p:txBody>
          <a:bodyPr>
            <a:normAutofit/>
          </a:bodyPr>
          <a:lstStyle>
            <a:lvl1pPr algn="l">
              <a:defRPr sz="3200" b="1"/>
            </a:lvl1pPr>
          </a:lstStyle>
          <a:p>
            <a:r>
              <a:rPr lang="ko-KR" altLang="en-US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09600" y="764704"/>
            <a:ext cx="10972800" cy="5544616"/>
          </a:xfrm>
        </p:spPr>
        <p:txBody>
          <a:bodyPr>
            <a:normAutofit/>
          </a:bodyPr>
          <a:lstStyle>
            <a:lvl1pPr>
              <a:defRPr sz="2400" b="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2351584" y="6453337"/>
            <a:ext cx="172819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E3E58F8-4BA4-4A89-B58E-1D88763E3424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175787" y="6453337"/>
            <a:ext cx="6432715" cy="365125"/>
          </a:xfrm>
        </p:spPr>
        <p:txBody>
          <a:bodyPr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0704512" y="6453337"/>
            <a:ext cx="877888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B5598BB-E7D8-4C71-AD3C-36312FC39267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0" y="620688"/>
            <a:ext cx="12192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0" y="6453336"/>
            <a:ext cx="12192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2" descr="Mark Wie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50" y="6485423"/>
            <a:ext cx="1344149" cy="33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481905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58F8-4BA4-4A89-B58E-1D88763E3424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98BB-E7D8-4C71-AD3C-36312FC392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25230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58F8-4BA4-4A89-B58E-1D88763E3424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98BB-E7D8-4C71-AD3C-36312FC392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231667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58F8-4BA4-4A89-B58E-1D88763E3424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98BB-E7D8-4C71-AD3C-36312FC392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67810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58F8-4BA4-4A89-B58E-1D88763E3424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98BB-E7D8-4C71-AD3C-36312FC392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271790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58F8-4BA4-4A89-B58E-1D88763E3424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98BB-E7D8-4C71-AD3C-36312FC392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532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0" y="116632"/>
            <a:ext cx="10972800" cy="490066"/>
          </a:xfrm>
        </p:spPr>
        <p:txBody>
          <a:bodyPr>
            <a:normAutofit/>
          </a:bodyPr>
          <a:lstStyle>
            <a:lvl1pPr algn="l">
              <a:defRPr sz="3200" b="1"/>
            </a:lvl1pPr>
          </a:lstStyle>
          <a:p>
            <a:r>
              <a:rPr lang="ko-KR" altLang="en-US"/>
              <a:t>마스터 제목 스타일 편집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09600" y="764704"/>
            <a:ext cx="10972800" cy="5544616"/>
          </a:xfrm>
        </p:spPr>
        <p:txBody>
          <a:bodyPr>
            <a:normAutofit/>
          </a:bodyPr>
          <a:lstStyle>
            <a:lvl1pPr>
              <a:defRPr sz="2400" b="1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2351584" y="6453337"/>
            <a:ext cx="1728192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4175787" y="6453337"/>
            <a:ext cx="6432715" cy="365125"/>
          </a:xfrm>
        </p:spPr>
        <p:txBody>
          <a:bodyPr/>
          <a:lstStyle>
            <a:lvl1pPr algn="r"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10704512" y="6453337"/>
            <a:ext cx="877888" cy="365125"/>
          </a:xfrm>
        </p:spPr>
        <p:txBody>
          <a:bodyPr/>
          <a:lstStyle>
            <a:lvl1pPr>
              <a:defRPr sz="1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  <p:cxnSp>
        <p:nvCxnSpPr>
          <p:cNvPr id="8" name="직선 연결선 7"/>
          <p:cNvCxnSpPr/>
          <p:nvPr/>
        </p:nvCxnSpPr>
        <p:spPr>
          <a:xfrm>
            <a:off x="0" y="620688"/>
            <a:ext cx="12192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직선 연결선 8"/>
          <p:cNvCxnSpPr/>
          <p:nvPr/>
        </p:nvCxnSpPr>
        <p:spPr>
          <a:xfrm>
            <a:off x="0" y="6453336"/>
            <a:ext cx="12192000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2" name="Picture 2" descr="Mark Wiema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50" y="6485423"/>
            <a:ext cx="1344149" cy="333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29717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58F8-4BA4-4A89-B58E-1D88763E3424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98BB-E7D8-4C71-AD3C-36312FC392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6309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58F8-4BA4-4A89-B58E-1D88763E3424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98BB-E7D8-4C71-AD3C-36312FC392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52167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58F8-4BA4-4A89-B58E-1D88763E3424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98BB-E7D8-4C71-AD3C-36312FC392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820567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58F8-4BA4-4A89-B58E-1D88763E3424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98BB-E7D8-4C71-AD3C-36312FC392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27918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3E58F8-4BA4-4A89-B58E-1D88763E3424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5598BB-E7D8-4C71-AD3C-36312FC392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089194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D0FF-78E6-4D9D-B79E-68C75DE0670C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E4DCC-E408-497E-B6E2-8B552B9F0C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514886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D0FF-78E6-4D9D-B79E-68C75DE0670C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E4DCC-E408-497E-B6E2-8B552B9F0C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604547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D0FF-78E6-4D9D-B79E-68C75DE0670C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E4DCC-E408-497E-B6E2-8B552B9F0C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991420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D0FF-78E6-4D9D-B79E-68C75DE0670C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E4DCC-E408-497E-B6E2-8B552B9F0C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39183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D0FF-78E6-4D9D-B79E-68C75DE0670C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E4DCC-E408-497E-B6E2-8B552B9F0C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98073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030139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D0FF-78E6-4D9D-B79E-68C75DE0670C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E4DCC-E408-497E-B6E2-8B552B9F0C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871875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D0FF-78E6-4D9D-B79E-68C75DE0670C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E4DCC-E408-497E-B6E2-8B552B9F0C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001209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D0FF-78E6-4D9D-B79E-68C75DE0670C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E4DCC-E408-497E-B6E2-8B552B9F0C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336802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D0FF-78E6-4D9D-B79E-68C75DE0670C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E4DCC-E408-497E-B6E2-8B552B9F0C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632537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D0FF-78E6-4D9D-B79E-68C75DE0670C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E4DCC-E408-497E-B6E2-8B552B9F0C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9915971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7D0FF-78E6-4D9D-B79E-68C75DE0670C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E4DCC-E408-497E-B6E2-8B552B9F0C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057446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0EBD-A2CE-4C12-BEBA-00DF47929F86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8F9B-C7AC-432F-8F6C-B9CDB37F40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62492871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0EBD-A2CE-4C12-BEBA-00DF47929F86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8F9B-C7AC-432F-8F6C-B9CDB37F40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767221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0EBD-A2CE-4C12-BEBA-00DF47929F86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8F9B-C7AC-432F-8F6C-B9CDB37F40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222187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0EBD-A2CE-4C12-BEBA-00DF47929F86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8F9B-C7AC-432F-8F6C-B9CDB37F40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6289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8128571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0EBD-A2CE-4C12-BEBA-00DF47929F86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8F9B-C7AC-432F-8F6C-B9CDB37F40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1057352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0EBD-A2CE-4C12-BEBA-00DF47929F86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8F9B-C7AC-432F-8F6C-B9CDB37F40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95291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0EBD-A2CE-4C12-BEBA-00DF47929F86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8F9B-C7AC-432F-8F6C-B9CDB37F40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952638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0EBD-A2CE-4C12-BEBA-00DF47929F86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8F9B-C7AC-432F-8F6C-B9CDB37F40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0571066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0EBD-A2CE-4C12-BEBA-00DF47929F86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8F9B-C7AC-432F-8F6C-B9CDB37F40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7245026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0EBD-A2CE-4C12-BEBA-00DF47929F86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8F9B-C7AC-432F-8F6C-B9CDB37F40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564043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E0EBD-A2CE-4C12-BEBA-00DF47929F86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78F9B-C7AC-432F-8F6C-B9CDB37F40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700097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3248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85849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1531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28703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ko-KR" altLang="en-US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0EDBD-1C2D-4C1E-B459-B60219FAB484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3630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8.xml"/><Relationship Id="rId7" Type="http://schemas.openxmlformats.org/officeDocument/2006/relationships/slideLayout" Target="../slideLayouts/slideLayout4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0" Type="http://schemas.openxmlformats.org/officeDocument/2006/relationships/slideLayout" Target="../slideLayouts/slideLayout45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0EDBD-1C2D-4C1E-B459-B60219FAB484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DD84E-25D4-4983-8AA1-2863C96F08D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065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3E58F8-4BA4-4A89-B58E-1D88763E3424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5598BB-E7D8-4C71-AD3C-36312FC3926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68529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7D0FF-78E6-4D9D-B79E-68C75DE0670C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2E4DCC-E408-497E-B6E2-8B552B9F0CB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4941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E0EBD-A2CE-4C12-BEBA-00DF47929F86}" type="datetimeFigureOut">
              <a:rPr lang="ko-KR" altLang="en-US" smtClean="0"/>
              <a:t>2016-11-17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D78F9B-C7AC-432F-8F6C-B9CDB37F407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7668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3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3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NVRAM research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/>
              <a:t>최원기</a:t>
            </a:r>
          </a:p>
        </p:txBody>
      </p:sp>
    </p:spTree>
    <p:extLst>
      <p:ext uri="{BB962C8B-B14F-4D97-AF65-F5344CB8AC3E}">
        <p14:creationId xmlns:p14="http://schemas.microsoft.com/office/powerpoint/2010/main" val="2282901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SQLite/PPL(cont’d)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Applying Per-Page logging</a:t>
            </a:r>
          </a:p>
          <a:p>
            <a:pPr lvl="1"/>
            <a:r>
              <a:rPr lang="en-US" altLang="ko-KR" dirty="0"/>
              <a:t>When update in Page 3</a:t>
            </a:r>
            <a:endParaRPr lang="ko-KR" altLang="en-US" dirty="0"/>
          </a:p>
        </p:txBody>
      </p:sp>
      <p:grpSp>
        <p:nvGrpSpPr>
          <p:cNvPr id="4" name="그룹 3"/>
          <p:cNvGrpSpPr/>
          <p:nvPr/>
        </p:nvGrpSpPr>
        <p:grpSpPr>
          <a:xfrm>
            <a:off x="2711623" y="3707926"/>
            <a:ext cx="3225956" cy="1512168"/>
            <a:chOff x="2447764" y="3707926"/>
            <a:chExt cx="1512168" cy="1512168"/>
          </a:xfrm>
        </p:grpSpPr>
        <p:sp>
          <p:nvSpPr>
            <p:cNvPr id="5" name="원통 4"/>
            <p:cNvSpPr/>
            <p:nvPr/>
          </p:nvSpPr>
          <p:spPr>
            <a:xfrm>
              <a:off x="2447764" y="3707926"/>
              <a:ext cx="1512168" cy="1512168"/>
            </a:xfrm>
            <a:prstGeom prst="ca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 lang="ko-KR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88269" y="4125456"/>
              <a:ext cx="83709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atinLnBrk="0"/>
              <a:r>
                <a:rPr lang="en-US" altLang="ko-KR" sz="1600" b="1" kern="0" dirty="0">
                  <a:solidFill>
                    <a:sysClr val="windowText" lastClr="000000"/>
                  </a:solidFill>
                </a:rPr>
                <a:t>Flash Storage</a:t>
              </a:r>
              <a:endParaRPr lang="ko-KR" altLang="en-US" sz="1600" b="1" kern="0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7" name="모서리가 둥근 직사각형 6"/>
          <p:cNvSpPr/>
          <p:nvPr/>
        </p:nvSpPr>
        <p:spPr>
          <a:xfrm>
            <a:off x="2423592" y="2132856"/>
            <a:ext cx="3168352" cy="936104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 lang="ko-KR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77598" y="1763524"/>
            <a:ext cx="104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en-US" altLang="ko-KR" kern="0" dirty="0">
                <a:solidFill>
                  <a:sysClr val="windowText" lastClr="000000"/>
                </a:solidFill>
              </a:rPr>
              <a:t>DRAM</a:t>
            </a:r>
            <a:endParaRPr lang="ko-KR" alt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2675620" y="2215168"/>
            <a:ext cx="576064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200" kern="0" dirty="0">
                <a:solidFill>
                  <a:schemeClr val="tx1"/>
                </a:solidFill>
              </a:rPr>
              <a:t>Page 1</a:t>
            </a:r>
            <a:endParaRPr lang="ko-KR" altLang="en-US" sz="1200" kern="0" dirty="0">
              <a:solidFill>
                <a:schemeClr val="tx1"/>
              </a:solidFill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3575720" y="2204864"/>
            <a:ext cx="576064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200" kern="0" dirty="0">
                <a:solidFill>
                  <a:schemeClr val="tx1"/>
                </a:solidFill>
              </a:rPr>
              <a:t>Page 2</a:t>
            </a:r>
            <a:endParaRPr lang="ko-KR" altLang="en-US" sz="1200" kern="0" dirty="0">
              <a:solidFill>
                <a:schemeClr val="tx1"/>
              </a:solidFill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4439816" y="2204864"/>
            <a:ext cx="576064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200" kern="0" dirty="0">
                <a:solidFill>
                  <a:schemeClr val="tx1"/>
                </a:solidFill>
              </a:rPr>
              <a:t>Page 3</a:t>
            </a:r>
            <a:endParaRPr lang="ko-KR" altLang="en-US" sz="1200" kern="0" dirty="0">
              <a:solidFill>
                <a:schemeClr val="tx1"/>
              </a:solidFill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4223792" y="4293096"/>
            <a:ext cx="576064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200" kern="0" dirty="0">
                <a:solidFill>
                  <a:schemeClr val="tx1"/>
                </a:solidFill>
              </a:rPr>
              <a:t>Page 2</a:t>
            </a:r>
            <a:endParaRPr lang="ko-KR" altLang="en-US" sz="1200" kern="0" dirty="0">
              <a:solidFill>
                <a:schemeClr val="tx1"/>
              </a:solidFill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5015880" y="4293096"/>
            <a:ext cx="576064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200" kern="0" dirty="0">
                <a:solidFill>
                  <a:schemeClr val="tx1"/>
                </a:solidFill>
              </a:rPr>
              <a:t>Page 3</a:t>
            </a:r>
            <a:endParaRPr lang="ko-KR" altLang="en-US" sz="1200" kern="0" dirty="0">
              <a:solidFill>
                <a:schemeClr val="tx1"/>
              </a:solidFill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7320136" y="2132856"/>
            <a:ext cx="3168352" cy="936104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 lang="ko-KR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20136" y="1763524"/>
            <a:ext cx="104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en-US" altLang="ko-KR" kern="0" dirty="0">
                <a:solidFill>
                  <a:sysClr val="windowText" lastClr="000000"/>
                </a:solidFill>
              </a:rPr>
              <a:t>PRAM</a:t>
            </a:r>
            <a:endParaRPr lang="ko-KR" alt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7608168" y="2204864"/>
            <a:ext cx="720080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100" b="1" kern="0" dirty="0">
                <a:solidFill>
                  <a:schemeClr val="tx1"/>
                </a:solidFill>
              </a:rPr>
              <a:t>Log</a:t>
            </a:r>
          </a:p>
          <a:p>
            <a:pPr algn="ctr" latinLnBrk="0"/>
            <a:r>
              <a:rPr lang="en-US" altLang="ko-KR" sz="1100" b="1" kern="0" dirty="0">
                <a:solidFill>
                  <a:schemeClr val="tx1"/>
                </a:solidFill>
              </a:rPr>
              <a:t>Sector</a:t>
            </a:r>
          </a:p>
          <a:p>
            <a:pPr algn="ctr" latinLnBrk="0"/>
            <a:r>
              <a:rPr lang="en-US" altLang="ko-KR" sz="1100" b="1" kern="0" dirty="0">
                <a:solidFill>
                  <a:schemeClr val="tx1"/>
                </a:solidFill>
              </a:rPr>
              <a:t>(4k)</a:t>
            </a:r>
            <a:endParaRPr lang="ko-KR" altLang="en-US" sz="1100" b="1" kern="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307832" y="2385464"/>
            <a:ext cx="11521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en-US" altLang="ko-KR" sz="1100" b="1" kern="0" dirty="0">
                <a:solidFill>
                  <a:sysClr val="windowText" lastClr="000000"/>
                </a:solidFill>
              </a:rPr>
              <a:t>Allocate</a:t>
            </a:r>
          </a:p>
          <a:p>
            <a:pPr latinLnBrk="0"/>
            <a:r>
              <a:rPr lang="en-US" altLang="ko-KR" sz="1100" b="1" kern="0" dirty="0">
                <a:solidFill>
                  <a:sysClr val="windowText" lastClr="000000"/>
                </a:solidFill>
              </a:rPr>
              <a:t>Against page 3</a:t>
            </a:r>
            <a:endParaRPr lang="ko-KR" altLang="en-US" sz="1100" b="1" kern="0" dirty="0">
              <a:solidFill>
                <a:sysClr val="windowText" lastClr="000000"/>
              </a:solidFill>
            </a:endParaRPr>
          </a:p>
        </p:txBody>
      </p:sp>
      <p:cxnSp>
        <p:nvCxnSpPr>
          <p:cNvPr id="37" name="직선 연결선 36"/>
          <p:cNvCxnSpPr/>
          <p:nvPr/>
        </p:nvCxnSpPr>
        <p:spPr>
          <a:xfrm flipH="1">
            <a:off x="7248128" y="2996953"/>
            <a:ext cx="432048" cy="877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/>
          <p:cNvCxnSpPr/>
          <p:nvPr/>
        </p:nvCxnSpPr>
        <p:spPr>
          <a:xfrm>
            <a:off x="8256240" y="2996953"/>
            <a:ext cx="576064" cy="877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모서리가 둥근 직사각형 41"/>
          <p:cNvSpPr/>
          <p:nvPr/>
        </p:nvSpPr>
        <p:spPr>
          <a:xfrm>
            <a:off x="7156296" y="3789040"/>
            <a:ext cx="1748016" cy="172819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 lang="ko-KR" altLang="en-US" sz="1100" b="1" kern="0" dirty="0">
              <a:solidFill>
                <a:schemeClr val="tx1"/>
              </a:solidFill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8040216" y="5262066"/>
            <a:ext cx="648072" cy="170914"/>
          </a:xfrm>
          <a:prstGeom prst="rect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100" kern="0" dirty="0">
                <a:solidFill>
                  <a:schemeClr val="tx1"/>
                </a:solidFill>
              </a:rPr>
              <a:t>Log 1</a:t>
            </a:r>
            <a:endParaRPr lang="ko-KR" altLang="en-US" sz="1100" kern="0" dirty="0">
              <a:solidFill>
                <a:schemeClr val="tx1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7392144" y="5262066"/>
            <a:ext cx="648072" cy="170914"/>
          </a:xfrm>
          <a:prstGeom prst="rect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100" kern="0" dirty="0">
                <a:solidFill>
                  <a:schemeClr val="tx1"/>
                </a:solidFill>
              </a:rPr>
              <a:t>Log 2</a:t>
            </a:r>
            <a:endParaRPr lang="ko-KR" altLang="en-US" sz="1100" kern="0" dirty="0">
              <a:solidFill>
                <a:schemeClr val="tx1"/>
              </a:solidFill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8040216" y="5085184"/>
            <a:ext cx="648072" cy="170914"/>
          </a:xfrm>
          <a:prstGeom prst="rect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100" kern="0" dirty="0">
                <a:solidFill>
                  <a:schemeClr val="tx1"/>
                </a:solidFill>
              </a:rPr>
              <a:t>Log 3</a:t>
            </a:r>
            <a:endParaRPr lang="ko-KR" altLang="en-US" sz="1100" kern="0" dirty="0">
              <a:solidFill>
                <a:schemeClr val="tx1"/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7544544" y="3789040"/>
            <a:ext cx="567680" cy="170914"/>
          </a:xfrm>
          <a:prstGeom prst="rect">
            <a:avLst/>
          </a:prstGeom>
          <a:solidFill>
            <a:schemeClr val="accent3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100" kern="0" dirty="0">
                <a:solidFill>
                  <a:schemeClr val="tx1"/>
                </a:solidFill>
              </a:rPr>
              <a:t>Cell 1</a:t>
            </a:r>
            <a:endParaRPr lang="ko-KR" altLang="en-US" sz="1100" kern="0" dirty="0">
              <a:solidFill>
                <a:schemeClr val="tx1"/>
              </a:solidFill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8112224" y="3789040"/>
            <a:ext cx="567680" cy="170914"/>
          </a:xfrm>
          <a:prstGeom prst="rect">
            <a:avLst/>
          </a:prstGeom>
          <a:solidFill>
            <a:schemeClr val="accent3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100" kern="0" dirty="0">
                <a:solidFill>
                  <a:schemeClr val="tx1"/>
                </a:solidFill>
              </a:rPr>
              <a:t>Cell 2</a:t>
            </a:r>
            <a:endParaRPr lang="ko-KR" altLang="en-US" sz="1100" kern="0" dirty="0">
              <a:solidFill>
                <a:schemeClr val="tx1"/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7176120" y="3978166"/>
            <a:ext cx="567680" cy="170914"/>
          </a:xfrm>
          <a:prstGeom prst="rect">
            <a:avLst/>
          </a:prstGeom>
          <a:solidFill>
            <a:schemeClr val="accent3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100" kern="0" dirty="0">
                <a:solidFill>
                  <a:schemeClr val="tx1"/>
                </a:solidFill>
              </a:rPr>
              <a:t>Cell 3</a:t>
            </a:r>
            <a:endParaRPr lang="ko-KR" altLang="en-US" sz="1100" kern="0" dirty="0">
              <a:solidFill>
                <a:schemeClr val="tx1"/>
              </a:solidFill>
            </a:endParaRPr>
          </a:p>
        </p:txBody>
      </p:sp>
      <p:sp>
        <p:nvSpPr>
          <p:cNvPr id="51" name="아래쪽 화살표 50"/>
          <p:cNvSpPr/>
          <p:nvPr/>
        </p:nvSpPr>
        <p:spPr>
          <a:xfrm>
            <a:off x="7968208" y="4221088"/>
            <a:ext cx="144016" cy="2429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 lang="ko-KR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52" name="위쪽 화살표 51"/>
          <p:cNvSpPr/>
          <p:nvPr/>
        </p:nvSpPr>
        <p:spPr>
          <a:xfrm>
            <a:off x="7968208" y="4689140"/>
            <a:ext cx="144016" cy="252028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 lang="ko-KR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53" name="폭발 1 52"/>
          <p:cNvSpPr/>
          <p:nvPr/>
        </p:nvSpPr>
        <p:spPr>
          <a:xfrm>
            <a:off x="9048328" y="3789041"/>
            <a:ext cx="1512168" cy="1152128"/>
          </a:xfrm>
          <a:prstGeom prst="irregularSeal1">
            <a:avLst/>
          </a:prstGeom>
          <a:solidFill>
            <a:schemeClr val="accent1">
              <a:alpha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kern="0" dirty="0">
                <a:solidFill>
                  <a:schemeClr val="tx1"/>
                </a:solidFill>
              </a:rPr>
              <a:t>When full</a:t>
            </a:r>
            <a:endParaRPr lang="ko-KR" altLang="en-US" kern="0" dirty="0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9192344" y="5013176"/>
            <a:ext cx="122413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en-US" altLang="ko-KR" sz="1100" kern="0" dirty="0">
                <a:solidFill>
                  <a:sysClr val="windowText" lastClr="000000"/>
                </a:solidFill>
              </a:rPr>
              <a:t>Check whenever transaction is committed</a:t>
            </a:r>
            <a:endParaRPr lang="ko-KR" altLang="en-US" sz="1100" kern="0" dirty="0">
              <a:solidFill>
                <a:sysClr val="windowText" lastClr="000000"/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9336360" y="2215168"/>
            <a:ext cx="936104" cy="205720"/>
          </a:xfrm>
          <a:prstGeom prst="rect">
            <a:avLst/>
          </a:prstGeom>
          <a:solidFill>
            <a:schemeClr val="accent3">
              <a:lumMod val="60000"/>
              <a:lumOff val="4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100" kern="0" dirty="0">
                <a:solidFill>
                  <a:schemeClr val="tx1"/>
                </a:solidFill>
              </a:rPr>
              <a:t>Global log</a:t>
            </a:r>
            <a:endParaRPr lang="ko-KR" altLang="en-US" sz="11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8468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51" grpId="0" animBg="1"/>
      <p:bldP spid="52" grpId="0" animBg="1"/>
      <p:bldP spid="53" grpId="0" animBg="1"/>
      <p:bldP spid="5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SQLite/PPL(cont’d)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Applying Per-Page logging</a:t>
            </a:r>
          </a:p>
          <a:p>
            <a:pPr lvl="1"/>
            <a:r>
              <a:rPr lang="en-US" altLang="ko-KR" dirty="0"/>
              <a:t>When update in Page 3</a:t>
            </a:r>
            <a:endParaRPr lang="ko-KR" altLang="en-US" dirty="0"/>
          </a:p>
        </p:txBody>
      </p:sp>
      <p:grpSp>
        <p:nvGrpSpPr>
          <p:cNvPr id="4" name="그룹 3"/>
          <p:cNvGrpSpPr/>
          <p:nvPr/>
        </p:nvGrpSpPr>
        <p:grpSpPr>
          <a:xfrm>
            <a:off x="2711623" y="3707926"/>
            <a:ext cx="3225956" cy="1512168"/>
            <a:chOff x="2447764" y="3707926"/>
            <a:chExt cx="1512168" cy="1512168"/>
          </a:xfrm>
        </p:grpSpPr>
        <p:sp>
          <p:nvSpPr>
            <p:cNvPr id="5" name="원통 4"/>
            <p:cNvSpPr/>
            <p:nvPr/>
          </p:nvSpPr>
          <p:spPr>
            <a:xfrm>
              <a:off x="2447764" y="3707926"/>
              <a:ext cx="1512168" cy="1512168"/>
            </a:xfrm>
            <a:prstGeom prst="ca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 lang="ko-KR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488269" y="4125456"/>
              <a:ext cx="83709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atinLnBrk="0"/>
              <a:r>
                <a:rPr lang="en-US" altLang="ko-KR" sz="1600" b="1" kern="0" dirty="0">
                  <a:solidFill>
                    <a:sysClr val="windowText" lastClr="000000"/>
                  </a:solidFill>
                </a:rPr>
                <a:t>Flash Storage</a:t>
              </a:r>
              <a:endParaRPr lang="ko-KR" altLang="en-US" sz="1600" b="1" kern="0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7" name="모서리가 둥근 직사각형 6"/>
          <p:cNvSpPr/>
          <p:nvPr/>
        </p:nvSpPr>
        <p:spPr>
          <a:xfrm>
            <a:off x="2423592" y="2132856"/>
            <a:ext cx="3168352" cy="936104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 lang="ko-KR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77598" y="1763524"/>
            <a:ext cx="104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en-US" altLang="ko-KR" kern="0" dirty="0">
                <a:solidFill>
                  <a:sysClr val="windowText" lastClr="000000"/>
                </a:solidFill>
              </a:rPr>
              <a:t>DRAM</a:t>
            </a:r>
            <a:endParaRPr lang="ko-KR" alt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2675620" y="2215168"/>
            <a:ext cx="576064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200" kern="0" dirty="0">
                <a:solidFill>
                  <a:schemeClr val="tx1"/>
                </a:solidFill>
              </a:rPr>
              <a:t>Page 1</a:t>
            </a:r>
            <a:endParaRPr lang="ko-KR" altLang="en-US" sz="1200" kern="0" dirty="0">
              <a:solidFill>
                <a:schemeClr val="tx1"/>
              </a:solidFill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3575720" y="2204864"/>
            <a:ext cx="576064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200" kern="0" dirty="0">
                <a:solidFill>
                  <a:schemeClr val="tx1"/>
                </a:solidFill>
              </a:rPr>
              <a:t>Page 2</a:t>
            </a:r>
            <a:endParaRPr lang="ko-KR" altLang="en-US" sz="1200" kern="0" dirty="0">
              <a:solidFill>
                <a:schemeClr val="tx1"/>
              </a:solidFill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4439816" y="2204864"/>
            <a:ext cx="576064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200" kern="0" dirty="0">
                <a:solidFill>
                  <a:schemeClr val="tx1"/>
                </a:solidFill>
              </a:rPr>
              <a:t>Page 3</a:t>
            </a:r>
            <a:endParaRPr lang="ko-KR" altLang="en-US" sz="1200" kern="0" dirty="0">
              <a:solidFill>
                <a:schemeClr val="tx1"/>
              </a:solidFill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4223792" y="4293096"/>
            <a:ext cx="576064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200" kern="0" dirty="0">
                <a:solidFill>
                  <a:schemeClr val="tx1"/>
                </a:solidFill>
              </a:rPr>
              <a:t>Page 2</a:t>
            </a:r>
            <a:endParaRPr lang="ko-KR" altLang="en-US" sz="1200" kern="0" dirty="0">
              <a:solidFill>
                <a:schemeClr val="tx1"/>
              </a:solidFill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5015880" y="4293096"/>
            <a:ext cx="576064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200" kern="0" dirty="0">
                <a:solidFill>
                  <a:schemeClr val="tx1"/>
                </a:solidFill>
              </a:rPr>
              <a:t>Page 3</a:t>
            </a:r>
            <a:endParaRPr lang="ko-KR" altLang="en-US" sz="1200" kern="0" dirty="0">
              <a:solidFill>
                <a:schemeClr val="tx1"/>
              </a:solidFill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7320136" y="2132856"/>
            <a:ext cx="3168352" cy="936104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 lang="ko-KR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20136" y="1763524"/>
            <a:ext cx="104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en-US" altLang="ko-KR" kern="0" dirty="0">
                <a:solidFill>
                  <a:sysClr val="windowText" lastClr="000000"/>
                </a:solidFill>
              </a:rPr>
              <a:t>PRAM</a:t>
            </a:r>
            <a:endParaRPr lang="ko-KR" alt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34" name="모서리가 둥근 직사각형 33"/>
          <p:cNvSpPr/>
          <p:nvPr/>
        </p:nvSpPr>
        <p:spPr>
          <a:xfrm>
            <a:off x="7608168" y="2204864"/>
            <a:ext cx="720080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100" b="1" kern="0" dirty="0">
                <a:solidFill>
                  <a:schemeClr val="tx1"/>
                </a:solidFill>
              </a:rPr>
              <a:t>Log</a:t>
            </a:r>
          </a:p>
          <a:p>
            <a:pPr algn="ctr" latinLnBrk="0"/>
            <a:r>
              <a:rPr lang="en-US" altLang="ko-KR" sz="1100" b="1" kern="0" dirty="0">
                <a:solidFill>
                  <a:schemeClr val="tx1"/>
                </a:solidFill>
              </a:rPr>
              <a:t>Sector</a:t>
            </a:r>
          </a:p>
          <a:p>
            <a:pPr algn="ctr" latinLnBrk="0"/>
            <a:r>
              <a:rPr lang="en-US" altLang="ko-KR" sz="1100" b="1" kern="0" dirty="0">
                <a:solidFill>
                  <a:schemeClr val="tx1"/>
                </a:solidFill>
              </a:rPr>
              <a:t>(4k)</a:t>
            </a:r>
            <a:endParaRPr lang="ko-KR" altLang="en-US" sz="1100" b="1" kern="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307832" y="2385464"/>
            <a:ext cx="11521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en-US" altLang="ko-KR" sz="1100" b="1" kern="0" dirty="0">
                <a:solidFill>
                  <a:sysClr val="windowText" lastClr="000000"/>
                </a:solidFill>
              </a:rPr>
              <a:t>Allocate</a:t>
            </a:r>
          </a:p>
          <a:p>
            <a:pPr latinLnBrk="0"/>
            <a:r>
              <a:rPr lang="en-US" altLang="ko-KR" sz="1100" b="1" kern="0" dirty="0">
                <a:solidFill>
                  <a:sysClr val="windowText" lastClr="000000"/>
                </a:solidFill>
              </a:rPr>
              <a:t>Against page 3</a:t>
            </a:r>
            <a:endParaRPr lang="ko-KR" altLang="en-US" sz="1100" b="1" kern="0" dirty="0">
              <a:solidFill>
                <a:sysClr val="windowText" lastClr="000000"/>
              </a:solidFill>
            </a:endParaRPr>
          </a:p>
        </p:txBody>
      </p:sp>
      <p:cxnSp>
        <p:nvCxnSpPr>
          <p:cNvPr id="37" name="직선 연결선 36"/>
          <p:cNvCxnSpPr/>
          <p:nvPr/>
        </p:nvCxnSpPr>
        <p:spPr>
          <a:xfrm flipH="1">
            <a:off x="7248128" y="2996953"/>
            <a:ext cx="432048" cy="877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연결선 38"/>
          <p:cNvCxnSpPr/>
          <p:nvPr/>
        </p:nvCxnSpPr>
        <p:spPr>
          <a:xfrm>
            <a:off x="8256240" y="2996953"/>
            <a:ext cx="576064" cy="877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모서리가 둥근 직사각형 41"/>
          <p:cNvSpPr/>
          <p:nvPr/>
        </p:nvSpPr>
        <p:spPr>
          <a:xfrm>
            <a:off x="7156296" y="3789040"/>
            <a:ext cx="1748016" cy="172819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 lang="ko-KR" altLang="en-US" sz="1100" b="1" kern="0" dirty="0">
              <a:solidFill>
                <a:schemeClr val="tx1"/>
              </a:solidFill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8040216" y="5262066"/>
            <a:ext cx="648072" cy="170914"/>
          </a:xfrm>
          <a:prstGeom prst="rect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100" kern="0" dirty="0">
                <a:solidFill>
                  <a:schemeClr val="tx1"/>
                </a:solidFill>
              </a:rPr>
              <a:t>Log 1</a:t>
            </a:r>
            <a:endParaRPr lang="ko-KR" altLang="en-US" sz="1100" kern="0" dirty="0">
              <a:solidFill>
                <a:schemeClr val="tx1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7392144" y="5262066"/>
            <a:ext cx="648072" cy="170914"/>
          </a:xfrm>
          <a:prstGeom prst="rect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100" kern="0" dirty="0">
                <a:solidFill>
                  <a:schemeClr val="tx1"/>
                </a:solidFill>
              </a:rPr>
              <a:t>Log 2</a:t>
            </a:r>
            <a:endParaRPr lang="ko-KR" altLang="en-US" sz="1100" kern="0" dirty="0">
              <a:solidFill>
                <a:schemeClr val="tx1"/>
              </a:solidFill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8040216" y="5085184"/>
            <a:ext cx="648072" cy="170914"/>
          </a:xfrm>
          <a:prstGeom prst="rect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100" kern="0" dirty="0">
                <a:solidFill>
                  <a:schemeClr val="tx1"/>
                </a:solidFill>
              </a:rPr>
              <a:t>Log 3</a:t>
            </a:r>
            <a:endParaRPr lang="ko-KR" altLang="en-US" sz="1100" kern="0" dirty="0">
              <a:solidFill>
                <a:schemeClr val="tx1"/>
              </a:solidFill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7544544" y="3789040"/>
            <a:ext cx="567680" cy="170914"/>
          </a:xfrm>
          <a:prstGeom prst="rect">
            <a:avLst/>
          </a:prstGeom>
          <a:solidFill>
            <a:schemeClr val="accent3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100" kern="0" dirty="0">
                <a:solidFill>
                  <a:schemeClr val="tx1"/>
                </a:solidFill>
              </a:rPr>
              <a:t>Cell 1</a:t>
            </a:r>
            <a:endParaRPr lang="ko-KR" altLang="en-US" sz="1100" kern="0" dirty="0">
              <a:solidFill>
                <a:schemeClr val="tx1"/>
              </a:solidFill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8112224" y="3789040"/>
            <a:ext cx="567680" cy="170914"/>
          </a:xfrm>
          <a:prstGeom prst="rect">
            <a:avLst/>
          </a:prstGeom>
          <a:solidFill>
            <a:schemeClr val="accent3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100" kern="0" dirty="0">
                <a:solidFill>
                  <a:schemeClr val="tx1"/>
                </a:solidFill>
              </a:rPr>
              <a:t>Cell 2</a:t>
            </a:r>
            <a:endParaRPr lang="ko-KR" altLang="en-US" sz="1100" kern="0" dirty="0">
              <a:solidFill>
                <a:schemeClr val="tx1"/>
              </a:solidFill>
            </a:endParaRPr>
          </a:p>
        </p:txBody>
      </p:sp>
      <p:sp>
        <p:nvSpPr>
          <p:cNvPr id="48" name="직사각형 47"/>
          <p:cNvSpPr/>
          <p:nvPr/>
        </p:nvSpPr>
        <p:spPr>
          <a:xfrm>
            <a:off x="7176120" y="3978166"/>
            <a:ext cx="567680" cy="170914"/>
          </a:xfrm>
          <a:prstGeom prst="rect">
            <a:avLst/>
          </a:prstGeom>
          <a:solidFill>
            <a:schemeClr val="accent3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100" kern="0" dirty="0">
                <a:solidFill>
                  <a:schemeClr val="tx1"/>
                </a:solidFill>
              </a:rPr>
              <a:t>Cell 3</a:t>
            </a:r>
            <a:endParaRPr lang="ko-KR" altLang="en-US" sz="1100" kern="0" dirty="0">
              <a:solidFill>
                <a:schemeClr val="tx1"/>
              </a:solidFill>
            </a:endParaRPr>
          </a:p>
        </p:txBody>
      </p:sp>
      <p:sp>
        <p:nvSpPr>
          <p:cNvPr id="30" name="모서리가 둥근 직사각형 29"/>
          <p:cNvSpPr/>
          <p:nvPr/>
        </p:nvSpPr>
        <p:spPr>
          <a:xfrm>
            <a:off x="3791744" y="5517232"/>
            <a:ext cx="576064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200" kern="0" dirty="0">
                <a:solidFill>
                  <a:schemeClr val="tx1"/>
                </a:solidFill>
              </a:rPr>
              <a:t>Page 3</a:t>
            </a:r>
            <a:endParaRPr lang="ko-KR" altLang="en-US" sz="1200" kern="0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67808" y="57087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en-US" altLang="ko-KR" b="1" kern="0" dirty="0">
                <a:solidFill>
                  <a:sysClr val="windowText" lastClr="000000"/>
                </a:solidFill>
              </a:rPr>
              <a:t>+</a:t>
            </a:r>
            <a:endParaRPr lang="ko-KR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4727848" y="5562342"/>
            <a:ext cx="648072" cy="170914"/>
          </a:xfrm>
          <a:prstGeom prst="rect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100" kern="0" dirty="0">
                <a:solidFill>
                  <a:schemeClr val="tx1"/>
                </a:solidFill>
              </a:rPr>
              <a:t>Log 1</a:t>
            </a:r>
            <a:endParaRPr lang="ko-KR" altLang="en-US" sz="1100" kern="0" dirty="0">
              <a:solidFill>
                <a:schemeClr val="tx1"/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4727848" y="5733256"/>
            <a:ext cx="648072" cy="170914"/>
          </a:xfrm>
          <a:prstGeom prst="rect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100" kern="0" dirty="0">
                <a:solidFill>
                  <a:schemeClr val="tx1"/>
                </a:solidFill>
              </a:rPr>
              <a:t>Log 2</a:t>
            </a:r>
            <a:endParaRPr lang="ko-KR" altLang="en-US" sz="1100" kern="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42520" y="5878350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en-US" altLang="ko-KR" kern="0" dirty="0">
                <a:solidFill>
                  <a:sysClr val="windowText" lastClr="000000"/>
                </a:solidFill>
              </a:rPr>
              <a:t>...</a:t>
            </a:r>
            <a:endParaRPr lang="ko-KR" alt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96488" y="570876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en-US" altLang="ko-KR" b="1" kern="0" dirty="0">
                <a:solidFill>
                  <a:sysClr val="windowText" lastClr="000000"/>
                </a:solidFill>
              </a:rPr>
              <a:t>=</a:t>
            </a:r>
            <a:endParaRPr lang="ko-KR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38" name="모서리가 둥근 직사각형 37"/>
          <p:cNvSpPr/>
          <p:nvPr/>
        </p:nvSpPr>
        <p:spPr>
          <a:xfrm>
            <a:off x="5735960" y="5517232"/>
            <a:ext cx="576064" cy="792088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200" kern="0" dirty="0">
                <a:solidFill>
                  <a:schemeClr val="tx1"/>
                </a:solidFill>
              </a:rPr>
              <a:t>Page 3</a:t>
            </a:r>
            <a:endParaRPr lang="ko-KR" altLang="en-US" sz="1200" kern="0" dirty="0">
              <a:solidFill>
                <a:schemeClr val="tx1"/>
              </a:solidFill>
            </a:endParaRPr>
          </a:p>
        </p:txBody>
      </p:sp>
      <p:cxnSp>
        <p:nvCxnSpPr>
          <p:cNvPr id="19" name="직선 화살표 연결선 18"/>
          <p:cNvCxnSpPr>
            <a:stCxn id="42" idx="1"/>
          </p:cNvCxnSpPr>
          <p:nvPr/>
        </p:nvCxnSpPr>
        <p:spPr>
          <a:xfrm flipH="1">
            <a:off x="5396488" y="4653136"/>
            <a:ext cx="1759808" cy="77984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구부러진 연결선 20"/>
          <p:cNvCxnSpPr>
            <a:stCxn id="38" idx="3"/>
            <a:endCxn id="13" idx="3"/>
          </p:cNvCxnSpPr>
          <p:nvPr/>
        </p:nvCxnSpPr>
        <p:spPr>
          <a:xfrm flipH="1" flipV="1">
            <a:off x="5591944" y="4689140"/>
            <a:ext cx="720080" cy="1224136"/>
          </a:xfrm>
          <a:prstGeom prst="curvedConnector3">
            <a:avLst>
              <a:gd name="adj1" fmla="val -31746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모서리가 둥근 직사각형 40"/>
          <p:cNvSpPr/>
          <p:nvPr/>
        </p:nvSpPr>
        <p:spPr>
          <a:xfrm>
            <a:off x="5015880" y="4293096"/>
            <a:ext cx="576064" cy="792088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200" kern="0" dirty="0">
                <a:solidFill>
                  <a:schemeClr val="tx1"/>
                </a:solidFill>
              </a:rPr>
              <a:t>Page 3</a:t>
            </a:r>
            <a:endParaRPr lang="ko-KR" altLang="en-US" sz="1200" kern="0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798100" y="4464010"/>
            <a:ext cx="566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en-US" altLang="ko-KR" kern="0" dirty="0">
                <a:solidFill>
                  <a:sysClr val="windowText" lastClr="000000"/>
                </a:solidFill>
              </a:rPr>
              <a:t>full</a:t>
            </a:r>
            <a:endParaRPr lang="ko-KR" alt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843972" y="4510177"/>
            <a:ext cx="1476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en-US" altLang="ko-KR" sz="1200" kern="0" dirty="0">
                <a:solidFill>
                  <a:sysClr val="windowText" lastClr="000000"/>
                </a:solidFill>
              </a:rPr>
              <a:t>Find committed log</a:t>
            </a:r>
            <a:endParaRPr lang="ko-KR" altLang="en-US" sz="1200" kern="0" dirty="0">
              <a:solidFill>
                <a:sysClr val="windowText" lastClr="000000"/>
              </a:solidFill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9336360" y="2215168"/>
            <a:ext cx="936104" cy="205720"/>
          </a:xfrm>
          <a:prstGeom prst="rect">
            <a:avLst/>
          </a:prstGeom>
          <a:solidFill>
            <a:schemeClr val="accent3">
              <a:lumMod val="60000"/>
              <a:lumOff val="4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100" kern="0" dirty="0">
                <a:solidFill>
                  <a:schemeClr val="tx1"/>
                </a:solidFill>
              </a:rPr>
              <a:t>Global log</a:t>
            </a:r>
            <a:endParaRPr lang="ko-KR" altLang="en-US" sz="11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0123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 animBg="1"/>
      <p:bldP spid="16" grpId="0"/>
      <p:bldP spid="32" grpId="0" animBg="1"/>
      <p:bldP spid="33" grpId="0" animBg="1"/>
      <p:bldP spid="17" grpId="0"/>
      <p:bldP spid="36" grpId="0"/>
      <p:bldP spid="38" grpId="0" animBg="1"/>
      <p:bldP spid="41" grpId="0" animBg="1"/>
      <p:bldP spid="4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SQLite/PPL(cont’d)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Applying Per-Page logging</a:t>
            </a:r>
          </a:p>
          <a:p>
            <a:pPr lvl="1"/>
            <a:r>
              <a:rPr lang="en-US" altLang="ko-KR" dirty="0"/>
              <a:t>When read Page 1</a:t>
            </a:r>
            <a:endParaRPr lang="ko-KR" altLang="en-US" dirty="0"/>
          </a:p>
          <a:p>
            <a:endParaRPr lang="ko-KR" altLang="en-US" dirty="0"/>
          </a:p>
        </p:txBody>
      </p:sp>
      <p:grpSp>
        <p:nvGrpSpPr>
          <p:cNvPr id="4" name="그룹 3"/>
          <p:cNvGrpSpPr/>
          <p:nvPr/>
        </p:nvGrpSpPr>
        <p:grpSpPr>
          <a:xfrm>
            <a:off x="2711623" y="3707926"/>
            <a:ext cx="3225956" cy="1512168"/>
            <a:chOff x="2447764" y="3707926"/>
            <a:chExt cx="1512168" cy="1512168"/>
          </a:xfrm>
        </p:grpSpPr>
        <p:sp>
          <p:nvSpPr>
            <p:cNvPr id="5" name="원통 4"/>
            <p:cNvSpPr/>
            <p:nvPr/>
          </p:nvSpPr>
          <p:spPr>
            <a:xfrm>
              <a:off x="2447764" y="3707926"/>
              <a:ext cx="1512168" cy="1512168"/>
            </a:xfrm>
            <a:prstGeom prst="ca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 lang="ko-KR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772597" y="3725069"/>
              <a:ext cx="83709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atinLnBrk="0"/>
              <a:r>
                <a:rPr lang="en-US" altLang="ko-KR" sz="1600" b="1" kern="0" dirty="0">
                  <a:solidFill>
                    <a:sysClr val="windowText" lastClr="000000"/>
                  </a:solidFill>
                </a:rPr>
                <a:t>Flash Storage</a:t>
              </a:r>
              <a:endParaRPr lang="ko-KR" altLang="en-US" sz="1600" b="1" kern="0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7" name="모서리가 둥근 직사각형 6"/>
          <p:cNvSpPr/>
          <p:nvPr/>
        </p:nvSpPr>
        <p:spPr>
          <a:xfrm>
            <a:off x="2423592" y="2132856"/>
            <a:ext cx="3168352" cy="936104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 lang="ko-KR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77598" y="1763524"/>
            <a:ext cx="104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en-US" altLang="ko-KR" kern="0" dirty="0">
                <a:solidFill>
                  <a:sysClr val="windowText" lastClr="000000"/>
                </a:solidFill>
              </a:rPr>
              <a:t>DRAM</a:t>
            </a:r>
            <a:endParaRPr lang="ko-KR" alt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3575720" y="2204864"/>
            <a:ext cx="576064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200" kern="0" dirty="0">
                <a:solidFill>
                  <a:schemeClr val="tx1"/>
                </a:solidFill>
              </a:rPr>
              <a:t>Page 2</a:t>
            </a:r>
            <a:endParaRPr lang="ko-KR" altLang="en-US" sz="1200" kern="0" dirty="0">
              <a:solidFill>
                <a:schemeClr val="tx1"/>
              </a:solidFill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4439816" y="2204864"/>
            <a:ext cx="576064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200" kern="0" dirty="0">
                <a:solidFill>
                  <a:schemeClr val="tx1"/>
                </a:solidFill>
              </a:rPr>
              <a:t>Page 3</a:t>
            </a:r>
            <a:endParaRPr lang="ko-KR" altLang="en-US" sz="1200" kern="0" dirty="0">
              <a:solidFill>
                <a:schemeClr val="tx1"/>
              </a:solidFill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4223792" y="4293096"/>
            <a:ext cx="576064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200" kern="0" dirty="0">
                <a:solidFill>
                  <a:schemeClr val="tx1"/>
                </a:solidFill>
              </a:rPr>
              <a:t>Page 2</a:t>
            </a:r>
            <a:endParaRPr lang="ko-KR" altLang="en-US" sz="1200" kern="0" dirty="0">
              <a:solidFill>
                <a:schemeClr val="tx1"/>
              </a:solidFill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5015880" y="4293096"/>
            <a:ext cx="576064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200" kern="0" dirty="0">
                <a:solidFill>
                  <a:schemeClr val="tx1"/>
                </a:solidFill>
              </a:rPr>
              <a:t>Page 3</a:t>
            </a:r>
            <a:endParaRPr lang="ko-KR" altLang="en-US" sz="1200" kern="0" dirty="0">
              <a:solidFill>
                <a:schemeClr val="tx1"/>
              </a:solidFill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7320136" y="2132856"/>
            <a:ext cx="3168352" cy="936104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 lang="ko-KR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20136" y="1763524"/>
            <a:ext cx="104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en-US" altLang="ko-KR" kern="0" dirty="0">
                <a:solidFill>
                  <a:sysClr val="windowText" lastClr="000000"/>
                </a:solidFill>
              </a:rPr>
              <a:t>PRAM</a:t>
            </a:r>
            <a:endParaRPr lang="ko-KR" alt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16" name="모서리가 둥근 직사각형 15"/>
          <p:cNvSpPr/>
          <p:nvPr/>
        </p:nvSpPr>
        <p:spPr>
          <a:xfrm>
            <a:off x="8616280" y="2204864"/>
            <a:ext cx="720080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100" b="1" kern="0" dirty="0">
                <a:solidFill>
                  <a:schemeClr val="tx1"/>
                </a:solidFill>
              </a:rPr>
              <a:t>Log</a:t>
            </a:r>
          </a:p>
          <a:p>
            <a:pPr algn="ctr" latinLnBrk="0"/>
            <a:r>
              <a:rPr lang="en-US" altLang="ko-KR" sz="1100" b="1" kern="0" dirty="0">
                <a:solidFill>
                  <a:schemeClr val="tx1"/>
                </a:solidFill>
              </a:rPr>
              <a:t>Sector</a:t>
            </a:r>
          </a:p>
          <a:p>
            <a:pPr algn="ctr" latinLnBrk="0"/>
            <a:r>
              <a:rPr lang="en-US" altLang="ko-KR" sz="1100" b="1" kern="0" dirty="0">
                <a:solidFill>
                  <a:schemeClr val="tx1"/>
                </a:solidFill>
              </a:rPr>
              <a:t>(4k)</a:t>
            </a:r>
            <a:endParaRPr lang="ko-KR" altLang="en-US" sz="1100" b="1" kern="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307832" y="2385464"/>
            <a:ext cx="11521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en-US" altLang="ko-KR" sz="1100" b="1" kern="0" dirty="0">
                <a:solidFill>
                  <a:sysClr val="windowText" lastClr="000000"/>
                </a:solidFill>
              </a:rPr>
              <a:t>Allocated</a:t>
            </a:r>
          </a:p>
          <a:p>
            <a:pPr latinLnBrk="0"/>
            <a:r>
              <a:rPr lang="en-US" altLang="ko-KR" sz="1100" b="1" kern="0" dirty="0">
                <a:solidFill>
                  <a:sysClr val="windowText" lastClr="000000"/>
                </a:solidFill>
              </a:rPr>
              <a:t>Against page 1</a:t>
            </a:r>
            <a:endParaRPr lang="ko-KR" altLang="en-US" sz="1100" b="1" kern="0" dirty="0">
              <a:solidFill>
                <a:sysClr val="windowText" lastClr="000000"/>
              </a:solidFill>
            </a:endParaRPr>
          </a:p>
        </p:txBody>
      </p:sp>
      <p:cxnSp>
        <p:nvCxnSpPr>
          <p:cNvPr id="18" name="직선 연결선 17"/>
          <p:cNvCxnSpPr>
            <a:stCxn id="16" idx="2"/>
          </p:cNvCxnSpPr>
          <p:nvPr/>
        </p:nvCxnSpPr>
        <p:spPr>
          <a:xfrm flipH="1">
            <a:off x="8040216" y="2996953"/>
            <a:ext cx="936104" cy="8775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직선 연결선 18"/>
          <p:cNvCxnSpPr>
            <a:stCxn id="16" idx="2"/>
          </p:cNvCxnSpPr>
          <p:nvPr/>
        </p:nvCxnSpPr>
        <p:spPr>
          <a:xfrm>
            <a:off x="8976320" y="2996952"/>
            <a:ext cx="648072" cy="8973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모서리가 둥근 직사각형 19"/>
          <p:cNvSpPr/>
          <p:nvPr/>
        </p:nvSpPr>
        <p:spPr>
          <a:xfrm>
            <a:off x="7948384" y="3789040"/>
            <a:ext cx="1748016" cy="172819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 lang="ko-KR" altLang="en-US" sz="1100" b="1" kern="0" dirty="0">
              <a:solidFill>
                <a:schemeClr val="tx1"/>
              </a:solidFill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8832304" y="5262066"/>
            <a:ext cx="648072" cy="170914"/>
          </a:xfrm>
          <a:prstGeom prst="rect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100" kern="0" dirty="0">
                <a:solidFill>
                  <a:schemeClr val="tx1"/>
                </a:solidFill>
              </a:rPr>
              <a:t>Log 1</a:t>
            </a:r>
            <a:endParaRPr lang="ko-KR" altLang="en-US" sz="1100" kern="0" dirty="0">
              <a:solidFill>
                <a:schemeClr val="tx1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8184232" y="5262066"/>
            <a:ext cx="648072" cy="170914"/>
          </a:xfrm>
          <a:prstGeom prst="rect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100" kern="0" dirty="0">
                <a:solidFill>
                  <a:schemeClr val="tx1"/>
                </a:solidFill>
              </a:rPr>
              <a:t>Log 2</a:t>
            </a:r>
            <a:endParaRPr lang="ko-KR" altLang="en-US" sz="1100" kern="0" dirty="0">
              <a:solidFill>
                <a:schemeClr val="tx1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8832304" y="5085184"/>
            <a:ext cx="648072" cy="170914"/>
          </a:xfrm>
          <a:prstGeom prst="rect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100" kern="0" dirty="0">
                <a:solidFill>
                  <a:schemeClr val="tx1"/>
                </a:solidFill>
              </a:rPr>
              <a:t>Log 3</a:t>
            </a:r>
            <a:endParaRPr lang="ko-KR" altLang="en-US" sz="1100" kern="0" dirty="0">
              <a:solidFill>
                <a:schemeClr val="tx1"/>
              </a:solidFill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8336632" y="3789040"/>
            <a:ext cx="567680" cy="170914"/>
          </a:xfrm>
          <a:prstGeom prst="rect">
            <a:avLst/>
          </a:prstGeom>
          <a:solidFill>
            <a:schemeClr val="accent3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100" kern="0" dirty="0">
                <a:solidFill>
                  <a:schemeClr val="tx1"/>
                </a:solidFill>
              </a:rPr>
              <a:t>Cell 1</a:t>
            </a:r>
            <a:endParaRPr lang="ko-KR" altLang="en-US" sz="1100" kern="0" dirty="0">
              <a:solidFill>
                <a:schemeClr val="tx1"/>
              </a:solidFill>
            </a:endParaRPr>
          </a:p>
        </p:txBody>
      </p:sp>
      <p:sp>
        <p:nvSpPr>
          <p:cNvPr id="25" name="직사각형 24"/>
          <p:cNvSpPr/>
          <p:nvPr/>
        </p:nvSpPr>
        <p:spPr>
          <a:xfrm>
            <a:off x="8904312" y="3789040"/>
            <a:ext cx="567680" cy="170914"/>
          </a:xfrm>
          <a:prstGeom prst="rect">
            <a:avLst/>
          </a:prstGeom>
          <a:solidFill>
            <a:schemeClr val="accent3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100" kern="0" dirty="0">
                <a:solidFill>
                  <a:schemeClr val="tx1"/>
                </a:solidFill>
              </a:rPr>
              <a:t>Cell 2</a:t>
            </a:r>
            <a:endParaRPr lang="ko-KR" altLang="en-US" sz="1100" kern="0" dirty="0">
              <a:solidFill>
                <a:schemeClr val="tx1"/>
              </a:solidFill>
            </a:endParaRPr>
          </a:p>
        </p:txBody>
      </p:sp>
      <p:sp>
        <p:nvSpPr>
          <p:cNvPr id="26" name="직사각형 25"/>
          <p:cNvSpPr/>
          <p:nvPr/>
        </p:nvSpPr>
        <p:spPr>
          <a:xfrm>
            <a:off x="7968208" y="3978166"/>
            <a:ext cx="567680" cy="170914"/>
          </a:xfrm>
          <a:prstGeom prst="rect">
            <a:avLst/>
          </a:prstGeom>
          <a:solidFill>
            <a:schemeClr val="accent3"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100" kern="0" dirty="0">
                <a:solidFill>
                  <a:schemeClr val="tx1"/>
                </a:solidFill>
              </a:rPr>
              <a:t>Cell 3</a:t>
            </a:r>
            <a:endParaRPr lang="ko-KR" altLang="en-US" sz="1100" kern="0" dirty="0">
              <a:solidFill>
                <a:schemeClr val="tx1"/>
              </a:solidFill>
            </a:endParaRPr>
          </a:p>
        </p:txBody>
      </p:sp>
      <p:sp>
        <p:nvSpPr>
          <p:cNvPr id="27" name="모서리가 둥근 직사각형 26"/>
          <p:cNvSpPr/>
          <p:nvPr/>
        </p:nvSpPr>
        <p:spPr>
          <a:xfrm>
            <a:off x="4511824" y="5661248"/>
            <a:ext cx="576064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200" kern="0" dirty="0">
                <a:solidFill>
                  <a:schemeClr val="tx1"/>
                </a:solidFill>
              </a:rPr>
              <a:t>Page 1</a:t>
            </a:r>
            <a:endParaRPr lang="ko-KR" altLang="en-US" sz="1200" kern="0" dirty="0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087888" y="585278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en-US" altLang="ko-KR" b="1" kern="0" dirty="0">
                <a:solidFill>
                  <a:sysClr val="windowText" lastClr="000000"/>
                </a:solidFill>
              </a:rPr>
              <a:t>+</a:t>
            </a:r>
            <a:endParaRPr lang="ko-KR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29" name="직사각형 28"/>
          <p:cNvSpPr/>
          <p:nvPr/>
        </p:nvSpPr>
        <p:spPr>
          <a:xfrm>
            <a:off x="5447928" y="5706358"/>
            <a:ext cx="648072" cy="170914"/>
          </a:xfrm>
          <a:prstGeom prst="rect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100" kern="0" dirty="0">
                <a:solidFill>
                  <a:schemeClr val="tx1"/>
                </a:solidFill>
              </a:rPr>
              <a:t>Log 1</a:t>
            </a:r>
            <a:endParaRPr lang="ko-KR" altLang="en-US" sz="1100" kern="0" dirty="0">
              <a:solidFill>
                <a:schemeClr val="tx1"/>
              </a:solidFill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5447928" y="5877272"/>
            <a:ext cx="648072" cy="170914"/>
          </a:xfrm>
          <a:prstGeom prst="rect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100" kern="0" dirty="0">
                <a:solidFill>
                  <a:schemeClr val="tx1"/>
                </a:solidFill>
              </a:rPr>
              <a:t>Log 2</a:t>
            </a:r>
            <a:endParaRPr lang="ko-KR" altLang="en-US" sz="1100" kern="0" dirty="0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562600" y="6022366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en-US" altLang="ko-KR" kern="0" dirty="0">
                <a:solidFill>
                  <a:sysClr val="windowText" lastClr="000000"/>
                </a:solidFill>
              </a:rPr>
              <a:t>...</a:t>
            </a:r>
            <a:endParaRPr lang="ko-KR" alt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16568" y="5852784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en-US" altLang="ko-KR" b="1" kern="0" dirty="0">
                <a:solidFill>
                  <a:sysClr val="windowText" lastClr="000000"/>
                </a:solidFill>
              </a:rPr>
              <a:t>=</a:t>
            </a:r>
            <a:endParaRPr lang="ko-KR" altLang="en-US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33" name="모서리가 둥근 직사각형 32"/>
          <p:cNvSpPr/>
          <p:nvPr/>
        </p:nvSpPr>
        <p:spPr>
          <a:xfrm>
            <a:off x="6456040" y="5661248"/>
            <a:ext cx="576064" cy="792088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200" kern="0" dirty="0">
                <a:solidFill>
                  <a:schemeClr val="tx1"/>
                </a:solidFill>
              </a:rPr>
              <a:t>Page 1</a:t>
            </a:r>
            <a:endParaRPr lang="ko-KR" altLang="en-US" sz="1200" kern="0" dirty="0">
              <a:solidFill>
                <a:schemeClr val="tx1"/>
              </a:solidFill>
            </a:endParaRPr>
          </a:p>
        </p:txBody>
      </p:sp>
      <p:cxnSp>
        <p:nvCxnSpPr>
          <p:cNvPr id="34" name="직선 화살표 연결선 33"/>
          <p:cNvCxnSpPr>
            <a:stCxn id="38" idx="2"/>
            <a:endCxn id="27" idx="0"/>
          </p:cNvCxnSpPr>
          <p:nvPr/>
        </p:nvCxnSpPr>
        <p:spPr>
          <a:xfrm>
            <a:off x="3647728" y="5085184"/>
            <a:ext cx="1152128" cy="576064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모서리가 둥근 직사각형 37"/>
          <p:cNvSpPr/>
          <p:nvPr/>
        </p:nvSpPr>
        <p:spPr>
          <a:xfrm>
            <a:off x="3359696" y="4293096"/>
            <a:ext cx="576064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200" kern="0" dirty="0">
                <a:solidFill>
                  <a:schemeClr val="tx1"/>
                </a:solidFill>
              </a:rPr>
              <a:t>Page 1</a:t>
            </a:r>
            <a:endParaRPr lang="ko-KR" altLang="en-US" sz="1200" kern="0" dirty="0">
              <a:solidFill>
                <a:schemeClr val="tx1"/>
              </a:solidFill>
            </a:endParaRPr>
          </a:p>
        </p:txBody>
      </p:sp>
      <p:sp>
        <p:nvSpPr>
          <p:cNvPr id="39" name="폭발 1 38"/>
          <p:cNvSpPr/>
          <p:nvPr/>
        </p:nvSpPr>
        <p:spPr>
          <a:xfrm>
            <a:off x="4799856" y="1340768"/>
            <a:ext cx="1507976" cy="936104"/>
          </a:xfrm>
          <a:prstGeom prst="irregularSeal1">
            <a:avLst/>
          </a:prstGeom>
          <a:solidFill>
            <a:schemeClr val="accent1">
              <a:alpha val="4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kern="0" dirty="0">
                <a:solidFill>
                  <a:schemeClr val="tx1"/>
                </a:solidFill>
              </a:rPr>
              <a:t>Page fault</a:t>
            </a:r>
            <a:endParaRPr lang="ko-KR" altLang="en-US" kern="0" dirty="0">
              <a:solidFill>
                <a:schemeClr val="tx1"/>
              </a:solidFill>
            </a:endParaRPr>
          </a:p>
        </p:txBody>
      </p:sp>
      <p:cxnSp>
        <p:nvCxnSpPr>
          <p:cNvPr id="43" name="직선 화살표 연결선 42"/>
          <p:cNvCxnSpPr>
            <a:stCxn id="20" idx="1"/>
          </p:cNvCxnSpPr>
          <p:nvPr/>
        </p:nvCxnSpPr>
        <p:spPr>
          <a:xfrm flipH="1">
            <a:off x="6076108" y="4653137"/>
            <a:ext cx="1872276" cy="1214731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5922640" y="4985284"/>
            <a:ext cx="14761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en-US" altLang="ko-KR" sz="1200" kern="0" dirty="0">
                <a:solidFill>
                  <a:sysClr val="windowText" lastClr="000000"/>
                </a:solidFill>
              </a:rPr>
              <a:t>Find committed log</a:t>
            </a:r>
            <a:endParaRPr lang="ko-KR" altLang="en-US" sz="1200" kern="0" dirty="0">
              <a:solidFill>
                <a:sysClr val="windowText" lastClr="000000"/>
              </a:solidFill>
            </a:endParaRPr>
          </a:p>
        </p:txBody>
      </p:sp>
      <p:cxnSp>
        <p:nvCxnSpPr>
          <p:cNvPr id="59" name="구부러진 연결선 58"/>
          <p:cNvCxnSpPr>
            <a:stCxn id="33" idx="3"/>
          </p:cNvCxnSpPr>
          <p:nvPr/>
        </p:nvCxnSpPr>
        <p:spPr>
          <a:xfrm flipH="1" flipV="1">
            <a:off x="3359696" y="3068960"/>
            <a:ext cx="3672408" cy="2988332"/>
          </a:xfrm>
          <a:prstGeom prst="curvedConnector3">
            <a:avLst>
              <a:gd name="adj1" fmla="val -6225"/>
            </a:avLst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모서리가 둥근 직사각형 59"/>
          <p:cNvSpPr/>
          <p:nvPr/>
        </p:nvSpPr>
        <p:spPr>
          <a:xfrm>
            <a:off x="2855640" y="2204864"/>
            <a:ext cx="576064" cy="792088"/>
          </a:xfrm>
          <a:prstGeom prst="round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200" kern="0" dirty="0">
                <a:solidFill>
                  <a:schemeClr val="tx1"/>
                </a:solidFill>
              </a:rPr>
              <a:t>Page 1</a:t>
            </a:r>
            <a:endParaRPr lang="ko-KR" altLang="en-US" sz="1200" kern="0" dirty="0">
              <a:solidFill>
                <a:schemeClr val="tx1"/>
              </a:solidFill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9443059" y="2274822"/>
            <a:ext cx="936104" cy="205720"/>
          </a:xfrm>
          <a:prstGeom prst="rect">
            <a:avLst/>
          </a:prstGeom>
          <a:solidFill>
            <a:schemeClr val="accent3">
              <a:lumMod val="60000"/>
              <a:lumOff val="4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100" kern="0" dirty="0">
                <a:solidFill>
                  <a:schemeClr val="tx1"/>
                </a:solidFill>
              </a:rPr>
              <a:t>Global log</a:t>
            </a:r>
            <a:endParaRPr lang="ko-KR" altLang="en-US" sz="1100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7175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/>
      <p:bldP spid="29" grpId="0" animBg="1"/>
      <p:bldP spid="30" grpId="0" animBg="1"/>
      <p:bldP spid="31" grpId="0"/>
      <p:bldP spid="32" grpId="0"/>
      <p:bldP spid="33" grpId="0" animBg="1"/>
      <p:bldP spid="39" grpId="0" animBg="1"/>
      <p:bldP spid="55" grpId="0"/>
      <p:bldP spid="6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Evaluation(cont’d)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7600" y="842881"/>
            <a:ext cx="7302500" cy="53050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42701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(3) NVWAL: Exploiting NVRAM in Write-Ahead Logging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Paper’s contribution</a:t>
            </a:r>
          </a:p>
          <a:p>
            <a:pPr lvl="1"/>
            <a:r>
              <a:rPr lang="en-US" altLang="ko-KR" dirty="0"/>
              <a:t>Byte-granularity differential logging</a:t>
            </a:r>
          </a:p>
          <a:p>
            <a:pPr lvl="1"/>
            <a:r>
              <a:rPr lang="en-US" altLang="ko-KR" dirty="0"/>
              <a:t>Transaction-aware memory persistency guarantee</a:t>
            </a:r>
          </a:p>
          <a:p>
            <a:pPr lvl="1"/>
            <a:r>
              <a:rPr lang="en-US" altLang="ko-KR" dirty="0"/>
              <a:t>User-level NVRAM management for WAL</a:t>
            </a:r>
          </a:p>
          <a:p>
            <a:pPr lvl="1"/>
            <a:r>
              <a:rPr lang="en-US" altLang="ko-KR" dirty="0"/>
              <a:t>Effect of NVRAM latency on application performance</a:t>
            </a:r>
            <a:endParaRPr lang="ko-KR" altLang="en-US" dirty="0"/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847968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(3) NVWAL: Exploiting NVRAM in Write-Ahead Logging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2676198" y="1155861"/>
            <a:ext cx="2241394" cy="14886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530810" y="1607742"/>
            <a:ext cx="464457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951123" y="1607742"/>
            <a:ext cx="464457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4110498" y="1614077"/>
            <a:ext cx="464457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110498" y="1816143"/>
            <a:ext cx="464286" cy="18839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3530981" y="1763840"/>
            <a:ext cx="464286" cy="20172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2958202" y="1901637"/>
            <a:ext cx="457377" cy="1029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58966" y="2753778"/>
            <a:ext cx="1008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DRAM</a:t>
            </a:r>
            <a:endParaRPr lang="ko-KR" altLang="en-US" dirty="0"/>
          </a:p>
        </p:txBody>
      </p:sp>
      <p:sp>
        <p:nvSpPr>
          <p:cNvPr id="13" name="오른쪽 화살표 12"/>
          <p:cNvSpPr/>
          <p:nvPr/>
        </p:nvSpPr>
        <p:spPr>
          <a:xfrm>
            <a:off x="5387550" y="1696993"/>
            <a:ext cx="1507524" cy="42836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5635954" y="1321988"/>
            <a:ext cx="10107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commit</a:t>
            </a:r>
            <a:endParaRPr lang="ko-KR" altLang="en-US" dirty="0"/>
          </a:p>
        </p:txBody>
      </p:sp>
      <p:sp>
        <p:nvSpPr>
          <p:cNvPr id="15" name="모서리가 둥근 직사각형 14"/>
          <p:cNvSpPr/>
          <p:nvPr/>
        </p:nvSpPr>
        <p:spPr>
          <a:xfrm>
            <a:off x="7474727" y="1155861"/>
            <a:ext cx="2241394" cy="14886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7715538" y="1963421"/>
            <a:ext cx="457377" cy="1029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8313043" y="1726770"/>
            <a:ext cx="464286" cy="20172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8917262" y="1927353"/>
            <a:ext cx="464286" cy="18839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125081" y="2748996"/>
            <a:ext cx="11095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NVRAM</a:t>
            </a:r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9849086" y="1703377"/>
            <a:ext cx="1222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NVWAL</a:t>
            </a:r>
            <a:endParaRPr lang="ko-KR" altLang="en-US" dirty="0"/>
          </a:p>
        </p:txBody>
      </p:sp>
      <p:cxnSp>
        <p:nvCxnSpPr>
          <p:cNvPr id="23" name="직선 연결선 22"/>
          <p:cNvCxnSpPr/>
          <p:nvPr/>
        </p:nvCxnSpPr>
        <p:spPr>
          <a:xfrm>
            <a:off x="2306595" y="3435178"/>
            <a:ext cx="7834183" cy="823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모서리가 둥근 직사각형 26"/>
          <p:cNvSpPr/>
          <p:nvPr/>
        </p:nvSpPr>
        <p:spPr>
          <a:xfrm>
            <a:off x="4975303" y="3775456"/>
            <a:ext cx="2241394" cy="14886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763038" y="4335134"/>
            <a:ext cx="1008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Storage</a:t>
            </a:r>
            <a:endParaRPr lang="ko-KR" altLang="en-US" dirty="0"/>
          </a:p>
        </p:txBody>
      </p:sp>
      <p:sp>
        <p:nvSpPr>
          <p:cNvPr id="29" name="직사각형 28"/>
          <p:cNvSpPr/>
          <p:nvPr/>
        </p:nvSpPr>
        <p:spPr>
          <a:xfrm>
            <a:off x="5858002" y="4190309"/>
            <a:ext cx="464457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0" name="직사각형 29"/>
          <p:cNvSpPr/>
          <p:nvPr/>
        </p:nvSpPr>
        <p:spPr>
          <a:xfrm>
            <a:off x="5278315" y="4190309"/>
            <a:ext cx="464457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1" name="직사각형 30"/>
          <p:cNvSpPr/>
          <p:nvPr/>
        </p:nvSpPr>
        <p:spPr>
          <a:xfrm>
            <a:off x="6437690" y="4196644"/>
            <a:ext cx="464457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2" name="직사각형 31"/>
          <p:cNvSpPr/>
          <p:nvPr/>
        </p:nvSpPr>
        <p:spPr>
          <a:xfrm>
            <a:off x="6437690" y="4398710"/>
            <a:ext cx="464286" cy="18839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5858173" y="4346407"/>
            <a:ext cx="464286" cy="20172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4" name="직사각형 33"/>
          <p:cNvSpPr/>
          <p:nvPr/>
        </p:nvSpPr>
        <p:spPr>
          <a:xfrm>
            <a:off x="5285394" y="4484204"/>
            <a:ext cx="457377" cy="1029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36" name="꺾인 연결선 35"/>
          <p:cNvCxnSpPr>
            <a:stCxn id="15" idx="1"/>
          </p:cNvCxnSpPr>
          <p:nvPr/>
        </p:nvCxnSpPr>
        <p:spPr>
          <a:xfrm rot="10800000" flipV="1">
            <a:off x="6997965" y="1900204"/>
            <a:ext cx="476763" cy="1834639"/>
          </a:xfrm>
          <a:prstGeom prst="bentConnector2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5742771" y="2733806"/>
            <a:ext cx="1279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checkpoint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864453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/>
              <a:t>Byte-Granularity Differential Logging</a:t>
            </a:r>
            <a:endParaRPr lang="ko-KR" altLang="en-US" sz="3600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8922" y="1690688"/>
            <a:ext cx="6134156" cy="3977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96732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/>
              <a:t>User-Level NVRAM Heap Management(1)</a:t>
            </a:r>
            <a:endParaRPr lang="ko-KR" altLang="en-US" sz="3600" dirty="0"/>
          </a:p>
        </p:txBody>
      </p:sp>
      <p:sp>
        <p:nvSpPr>
          <p:cNvPr id="4" name="직사각형 3"/>
          <p:cNvSpPr/>
          <p:nvPr/>
        </p:nvSpPr>
        <p:spPr>
          <a:xfrm>
            <a:off x="3872144" y="1690688"/>
            <a:ext cx="3509964" cy="12961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4297792" y="2204943"/>
            <a:ext cx="479503" cy="2676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5299878" y="2472573"/>
            <a:ext cx="479503" cy="2676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6310485" y="1944750"/>
            <a:ext cx="479503" cy="2676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4297792" y="1937313"/>
            <a:ext cx="479503" cy="8028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5297682" y="1944750"/>
            <a:ext cx="479503" cy="8028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6308727" y="1941034"/>
            <a:ext cx="479503" cy="80289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15857" y="2015592"/>
            <a:ext cx="11374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DRAM buffer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70089" y="2093872"/>
            <a:ext cx="25374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1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Without User-level management</a:t>
            </a:r>
            <a:endParaRPr kumimoji="0" lang="ko-KR" altLang="en-US" sz="1800" b="1" i="1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5" name="직사각형 34"/>
          <p:cNvSpPr/>
          <p:nvPr/>
        </p:nvSpPr>
        <p:spPr>
          <a:xfrm>
            <a:off x="3872144" y="4175212"/>
            <a:ext cx="3509964" cy="12961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667898" y="4175212"/>
            <a:ext cx="11374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NVRAM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38" name="직선 화살표 연결선 37"/>
          <p:cNvCxnSpPr>
            <a:stCxn id="8" idx="2"/>
          </p:cNvCxnSpPr>
          <p:nvPr/>
        </p:nvCxnSpPr>
        <p:spPr>
          <a:xfrm flipH="1">
            <a:off x="4516244" y="2740203"/>
            <a:ext cx="21300" cy="180434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직선 화살표 연결선 38"/>
          <p:cNvCxnSpPr>
            <a:stCxn id="9" idx="2"/>
          </p:cNvCxnSpPr>
          <p:nvPr/>
        </p:nvCxnSpPr>
        <p:spPr>
          <a:xfrm>
            <a:off x="5537434" y="2747640"/>
            <a:ext cx="4722" cy="179690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직선 화살표 연결선 41"/>
          <p:cNvCxnSpPr>
            <a:stCxn id="10" idx="2"/>
          </p:cNvCxnSpPr>
          <p:nvPr/>
        </p:nvCxnSpPr>
        <p:spPr>
          <a:xfrm>
            <a:off x="6548479" y="2743924"/>
            <a:ext cx="8438" cy="180062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직사각형 44"/>
          <p:cNvSpPr/>
          <p:nvPr/>
        </p:nvSpPr>
        <p:spPr>
          <a:xfrm>
            <a:off x="4311805" y="4732553"/>
            <a:ext cx="479503" cy="2676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6" name="직사각형 45"/>
          <p:cNvSpPr/>
          <p:nvPr/>
        </p:nvSpPr>
        <p:spPr>
          <a:xfrm>
            <a:off x="5289393" y="4728837"/>
            <a:ext cx="479503" cy="2676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7" name="직사각형 46"/>
          <p:cNvSpPr/>
          <p:nvPr/>
        </p:nvSpPr>
        <p:spPr>
          <a:xfrm>
            <a:off x="6306536" y="4728837"/>
            <a:ext cx="479503" cy="2676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594918" y="3642373"/>
            <a:ext cx="15356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nv_malloc</a:t>
            </a:r>
            <a:r>
              <a:rPr kumimoji="0" lang="en-US" altLang="ko-KR" sz="1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() overhead x 3</a:t>
            </a:r>
            <a:endParaRPr kumimoji="0" lang="ko-KR" altLang="en-US" sz="14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50" name="직선 연결선 49"/>
          <p:cNvCxnSpPr/>
          <p:nvPr/>
        </p:nvCxnSpPr>
        <p:spPr>
          <a:xfrm>
            <a:off x="2653990" y="3429000"/>
            <a:ext cx="676879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7800357" y="3019311"/>
            <a:ext cx="1821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User-level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615857" y="3469358"/>
            <a:ext cx="1442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kernel-level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383829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/>
              <a:t>User-Level NVRAM Heap Management(2)</a:t>
            </a:r>
            <a:endParaRPr lang="ko-KR" altLang="en-US" sz="3600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657924" y="1633657"/>
            <a:ext cx="2241394" cy="14886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512536" y="2085538"/>
            <a:ext cx="464457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932849" y="2085538"/>
            <a:ext cx="464457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092224" y="2091873"/>
            <a:ext cx="464457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092224" y="2293939"/>
            <a:ext cx="464286" cy="18839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1512707" y="2241636"/>
            <a:ext cx="464286" cy="20172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939928" y="2379433"/>
            <a:ext cx="457377" cy="1029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3787695" y="1536585"/>
            <a:ext cx="5724295" cy="184223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9" name="모서리가 둥근 직사각형 48"/>
          <p:cNvSpPr/>
          <p:nvPr/>
        </p:nvSpPr>
        <p:spPr>
          <a:xfrm>
            <a:off x="3990981" y="1700396"/>
            <a:ext cx="2391794" cy="69627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4184865" y="1887261"/>
            <a:ext cx="297505" cy="333058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u</a:t>
            </a: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4482230" y="1894057"/>
            <a:ext cx="297505" cy="32254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4779597" y="1890341"/>
            <a:ext cx="297505" cy="32254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5076964" y="1890340"/>
            <a:ext cx="297505" cy="32998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965827" y="1636358"/>
            <a:ext cx="15461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u: in-use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p: pending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f: free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5480970" y="1887688"/>
            <a:ext cx="781876" cy="32254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meta</a:t>
            </a: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4184865" y="2753337"/>
            <a:ext cx="766276" cy="48609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meta</a:t>
            </a: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68" name="직사각형 67"/>
          <p:cNvSpPr/>
          <p:nvPr/>
        </p:nvSpPr>
        <p:spPr>
          <a:xfrm>
            <a:off x="4951141" y="2753337"/>
            <a:ext cx="613876" cy="48609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69" name="직사각형 68"/>
          <p:cNvSpPr/>
          <p:nvPr/>
        </p:nvSpPr>
        <p:spPr>
          <a:xfrm>
            <a:off x="5565017" y="2753337"/>
            <a:ext cx="613876" cy="48609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6180010" y="2753337"/>
            <a:ext cx="613876" cy="48609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6794445" y="2753337"/>
            <a:ext cx="613876" cy="48609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7408321" y="2747597"/>
            <a:ext cx="613876" cy="48609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73" name="직사각형 72"/>
          <p:cNvSpPr/>
          <p:nvPr/>
        </p:nvSpPr>
        <p:spPr>
          <a:xfrm>
            <a:off x="8022197" y="2743634"/>
            <a:ext cx="613876" cy="48609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cxnSp>
        <p:nvCxnSpPr>
          <p:cNvPr id="75" name="직선 연결선 74"/>
          <p:cNvCxnSpPr/>
          <p:nvPr/>
        </p:nvCxnSpPr>
        <p:spPr>
          <a:xfrm>
            <a:off x="3990981" y="2293939"/>
            <a:ext cx="193883" cy="44969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연결선 75"/>
          <p:cNvCxnSpPr/>
          <p:nvPr/>
        </p:nvCxnSpPr>
        <p:spPr>
          <a:xfrm flipH="1">
            <a:off x="4951141" y="2396673"/>
            <a:ext cx="1386332" cy="3566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직선 연결선 83"/>
          <p:cNvCxnSpPr/>
          <p:nvPr/>
        </p:nvCxnSpPr>
        <p:spPr>
          <a:xfrm flipH="1">
            <a:off x="3787695" y="3229730"/>
            <a:ext cx="1162329" cy="34338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직선 연결선 86"/>
          <p:cNvCxnSpPr/>
          <p:nvPr/>
        </p:nvCxnSpPr>
        <p:spPr>
          <a:xfrm flipV="1">
            <a:off x="5559068" y="3229732"/>
            <a:ext cx="4833" cy="3355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직사각형 91"/>
          <p:cNvSpPr/>
          <p:nvPr/>
        </p:nvSpPr>
        <p:spPr>
          <a:xfrm>
            <a:off x="3780984" y="3593225"/>
            <a:ext cx="1782916" cy="316441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4" name="직사각형 93"/>
          <p:cNvSpPr/>
          <p:nvPr/>
        </p:nvSpPr>
        <p:spPr>
          <a:xfrm>
            <a:off x="3779867" y="3602929"/>
            <a:ext cx="1782916" cy="45471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WAL Header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3787695" y="4067564"/>
            <a:ext cx="1775088" cy="244051"/>
          </a:xfrm>
          <a:prstGeom prst="rect">
            <a:avLst/>
          </a:prstGeom>
          <a:solidFill>
            <a:schemeClr val="tx1">
              <a:lumMod val="75000"/>
              <a:lumOff val="25000"/>
              <a:alpha val="29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WAL frame header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3783980" y="4311616"/>
            <a:ext cx="1775088" cy="804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WAL frame (page 2)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3787695" y="5126923"/>
            <a:ext cx="1775088" cy="242870"/>
          </a:xfrm>
          <a:prstGeom prst="rect">
            <a:avLst/>
          </a:prstGeom>
          <a:solidFill>
            <a:schemeClr val="tx1">
              <a:lumMod val="75000"/>
              <a:lumOff val="25000"/>
              <a:alpha val="29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WAL frame header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3780264" y="5378416"/>
            <a:ext cx="1775088" cy="804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WAL frame (page 7)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3783979" y="6517114"/>
            <a:ext cx="1775088" cy="242870"/>
          </a:xfrm>
          <a:prstGeom prst="rect">
            <a:avLst/>
          </a:prstGeom>
          <a:solidFill>
            <a:schemeClr val="tx1">
              <a:lumMod val="75000"/>
              <a:lumOff val="25000"/>
              <a:alpha val="29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next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02" name="TextBox 101"/>
          <p:cNvSpPr txBox="1"/>
          <p:nvPr/>
        </p:nvSpPr>
        <p:spPr>
          <a:xfrm>
            <a:off x="1744764" y="4990766"/>
            <a:ext cx="18885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Block size : 8kb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05" name="직선 화살표 연결선 104"/>
          <p:cNvCxnSpPr>
            <a:stCxn id="64" idx="1"/>
            <a:endCxn id="106" idx="0"/>
          </p:cNvCxnSpPr>
          <p:nvPr/>
        </p:nvCxnSpPr>
        <p:spPr>
          <a:xfrm flipH="1">
            <a:off x="1976993" y="2996385"/>
            <a:ext cx="2207872" cy="62707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TextBox 105"/>
          <p:cNvSpPr txBox="1"/>
          <p:nvPr/>
        </p:nvSpPr>
        <p:spPr>
          <a:xfrm>
            <a:off x="652690" y="3623455"/>
            <a:ext cx="26486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Contain Permission, status of block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08" name="직선 화살표 연결선 107"/>
          <p:cNvCxnSpPr>
            <a:stCxn id="95" idx="3"/>
            <a:endCxn id="111" idx="1"/>
          </p:cNvCxnSpPr>
          <p:nvPr/>
        </p:nvCxnSpPr>
        <p:spPr>
          <a:xfrm>
            <a:off x="5562783" y="4189590"/>
            <a:ext cx="774690" cy="11187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TextBox 110"/>
          <p:cNvSpPr txBox="1"/>
          <p:nvPr/>
        </p:nvSpPr>
        <p:spPr>
          <a:xfrm>
            <a:off x="6337473" y="4985176"/>
            <a:ext cx="3851016" cy="646331"/>
          </a:xfrm>
          <a:prstGeom prst="rect">
            <a:avLst/>
          </a:prstGeom>
          <a:noFill/>
          <a:ln w="19050"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Contain commit flag, </a:t>
            </a:r>
            <a:r>
              <a:rPr kumimoji="0" lang="en-US" altLang="ko-KR" sz="12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checkpointing</a:t>
            </a: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id number, database page number, in-page offset, frame size, checksum bytes for WAL frame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10026869" y="1633657"/>
            <a:ext cx="1566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Kernel space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10026869" y="3664672"/>
            <a:ext cx="1566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User space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3575935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/>
              <a:t>User-Level NVRAM Heap Management(2)</a:t>
            </a:r>
            <a:endParaRPr lang="ko-KR" altLang="en-US" sz="3600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657924" y="1633657"/>
            <a:ext cx="2241394" cy="14886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512536" y="2085538"/>
            <a:ext cx="464457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932849" y="2085538"/>
            <a:ext cx="464457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092224" y="2091873"/>
            <a:ext cx="464457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092224" y="2293939"/>
            <a:ext cx="464286" cy="18839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1512707" y="2241636"/>
            <a:ext cx="464286" cy="20172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939928" y="2379433"/>
            <a:ext cx="457377" cy="1029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3787695" y="1536585"/>
            <a:ext cx="5724295" cy="184223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9" name="모서리가 둥근 직사각형 48"/>
          <p:cNvSpPr/>
          <p:nvPr/>
        </p:nvSpPr>
        <p:spPr>
          <a:xfrm>
            <a:off x="3990981" y="1700396"/>
            <a:ext cx="2391794" cy="69627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4184865" y="1887261"/>
            <a:ext cx="297505" cy="32254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u</a:t>
            </a: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4482230" y="1883547"/>
            <a:ext cx="297505" cy="32254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4779597" y="1879831"/>
            <a:ext cx="297505" cy="32254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5076964" y="1887267"/>
            <a:ext cx="297505" cy="32254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965827" y="1636358"/>
            <a:ext cx="15461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u: in-use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p: pending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f: free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5480970" y="1887688"/>
            <a:ext cx="781876" cy="32254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meta</a:t>
            </a: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4184865" y="2753337"/>
            <a:ext cx="766276" cy="48609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meta</a:t>
            </a: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68" name="직사각형 67"/>
          <p:cNvSpPr/>
          <p:nvPr/>
        </p:nvSpPr>
        <p:spPr>
          <a:xfrm>
            <a:off x="4951141" y="2753337"/>
            <a:ext cx="613876" cy="48609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69" name="직사각형 68"/>
          <p:cNvSpPr/>
          <p:nvPr/>
        </p:nvSpPr>
        <p:spPr>
          <a:xfrm>
            <a:off x="5565017" y="2753337"/>
            <a:ext cx="613876" cy="48609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6180010" y="2753337"/>
            <a:ext cx="613876" cy="48609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6794445" y="2753337"/>
            <a:ext cx="613876" cy="48609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7408321" y="2747597"/>
            <a:ext cx="613876" cy="48609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73" name="직사각형 72"/>
          <p:cNvSpPr/>
          <p:nvPr/>
        </p:nvSpPr>
        <p:spPr>
          <a:xfrm>
            <a:off x="8022197" y="2743634"/>
            <a:ext cx="613876" cy="48609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cxnSp>
        <p:nvCxnSpPr>
          <p:cNvPr id="75" name="직선 연결선 74"/>
          <p:cNvCxnSpPr/>
          <p:nvPr/>
        </p:nvCxnSpPr>
        <p:spPr>
          <a:xfrm>
            <a:off x="3990981" y="2293939"/>
            <a:ext cx="193883" cy="44969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연결선 75"/>
          <p:cNvCxnSpPr/>
          <p:nvPr/>
        </p:nvCxnSpPr>
        <p:spPr>
          <a:xfrm flipH="1">
            <a:off x="4951141" y="2396673"/>
            <a:ext cx="1386332" cy="3566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직선 연결선 83"/>
          <p:cNvCxnSpPr/>
          <p:nvPr/>
        </p:nvCxnSpPr>
        <p:spPr>
          <a:xfrm flipH="1">
            <a:off x="3787695" y="3229730"/>
            <a:ext cx="1162329" cy="34338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직선 연결선 86"/>
          <p:cNvCxnSpPr/>
          <p:nvPr/>
        </p:nvCxnSpPr>
        <p:spPr>
          <a:xfrm flipV="1">
            <a:off x="5559068" y="3229732"/>
            <a:ext cx="4833" cy="3355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직사각형 91"/>
          <p:cNvSpPr/>
          <p:nvPr/>
        </p:nvSpPr>
        <p:spPr>
          <a:xfrm>
            <a:off x="3780984" y="3593225"/>
            <a:ext cx="1782916" cy="316441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4" name="직사각형 93"/>
          <p:cNvSpPr/>
          <p:nvPr/>
        </p:nvSpPr>
        <p:spPr>
          <a:xfrm>
            <a:off x="3779867" y="3602929"/>
            <a:ext cx="1782916" cy="45471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WAL Header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3787695" y="4067564"/>
            <a:ext cx="1775088" cy="244051"/>
          </a:xfrm>
          <a:prstGeom prst="rect">
            <a:avLst/>
          </a:prstGeom>
          <a:solidFill>
            <a:schemeClr val="tx1">
              <a:lumMod val="75000"/>
              <a:lumOff val="25000"/>
              <a:alpha val="29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WAL frame header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3783980" y="4311616"/>
            <a:ext cx="1775088" cy="804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WAL frame (page 2)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3787695" y="5126923"/>
            <a:ext cx="1775088" cy="242870"/>
          </a:xfrm>
          <a:prstGeom prst="rect">
            <a:avLst/>
          </a:prstGeom>
          <a:solidFill>
            <a:schemeClr val="tx1">
              <a:lumMod val="75000"/>
              <a:lumOff val="25000"/>
              <a:alpha val="29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WAL frame header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3780264" y="5378416"/>
            <a:ext cx="1775088" cy="804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WAL frame (page 7)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3783979" y="6517114"/>
            <a:ext cx="1775088" cy="242870"/>
          </a:xfrm>
          <a:prstGeom prst="rect">
            <a:avLst/>
          </a:prstGeom>
          <a:solidFill>
            <a:schemeClr val="tx1">
              <a:lumMod val="75000"/>
              <a:lumOff val="25000"/>
              <a:alpha val="29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next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3" name="구름 2"/>
          <p:cNvSpPr/>
          <p:nvPr/>
        </p:nvSpPr>
        <p:spPr>
          <a:xfrm>
            <a:off x="913774" y="3631643"/>
            <a:ext cx="1882698" cy="472258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commit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6117905" y="3576911"/>
            <a:ext cx="1782916" cy="318072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nv_pre_malloc</a:t>
            </a: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()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45" name="직선 연결선 44"/>
          <p:cNvCxnSpPr/>
          <p:nvPr/>
        </p:nvCxnSpPr>
        <p:spPr>
          <a:xfrm flipH="1" flipV="1">
            <a:off x="5562784" y="3229730"/>
            <a:ext cx="555121" cy="37085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 47"/>
          <p:cNvCxnSpPr/>
          <p:nvPr/>
        </p:nvCxnSpPr>
        <p:spPr>
          <a:xfrm flipH="1" flipV="1">
            <a:off x="6178893" y="3227386"/>
            <a:ext cx="1721928" cy="3378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구름 55"/>
          <p:cNvSpPr/>
          <p:nvPr/>
        </p:nvSpPr>
        <p:spPr>
          <a:xfrm>
            <a:off x="231827" y="4695017"/>
            <a:ext cx="3490331" cy="472258"/>
          </a:xfrm>
          <a:prstGeom prst="clou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nv_malloc_set_used_flag</a:t>
            </a:r>
            <a:endParaRPr kumimoji="0" lang="ko-KR" altLang="en-US" sz="1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4482161" y="1879831"/>
            <a:ext cx="297505" cy="32254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p</a:t>
            </a: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4489597" y="1887267"/>
            <a:ext cx="297505" cy="32254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u</a:t>
            </a: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0026869" y="1633657"/>
            <a:ext cx="1566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Kernel space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10026869" y="3664672"/>
            <a:ext cx="1566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User space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61" name="직선 화살표 연결선 60"/>
          <p:cNvCxnSpPr/>
          <p:nvPr/>
        </p:nvCxnSpPr>
        <p:spPr>
          <a:xfrm flipV="1">
            <a:off x="5559067" y="3600584"/>
            <a:ext cx="536933" cy="303796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6866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4" grpId="0" animBg="1"/>
      <p:bldP spid="56" grpId="0" animBg="1"/>
      <p:bldP spid="57" grpId="0" animBg="1"/>
      <p:bldP spid="5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Index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What is NVRAM?</a:t>
            </a:r>
          </a:p>
          <a:p>
            <a:r>
              <a:rPr lang="en-US" altLang="ko-KR" dirty="0"/>
              <a:t>NVRAM researches</a:t>
            </a:r>
          </a:p>
          <a:p>
            <a:pPr lvl="1"/>
            <a:r>
              <a:rPr lang="en-US" altLang="ko-KR" sz="2000" dirty="0"/>
              <a:t>P-SQLITE:PRAM-Based Mobile DBMS for Write Performance Enhancement</a:t>
            </a:r>
          </a:p>
          <a:p>
            <a:pPr marL="914400" lvl="2" indent="0">
              <a:buNone/>
            </a:pPr>
            <a:r>
              <a:rPr lang="en-US" altLang="ko-KR" sz="1600" dirty="0"/>
              <a:t>(FUTURE COMPUTING 2013)</a:t>
            </a:r>
          </a:p>
          <a:p>
            <a:pPr lvl="1"/>
            <a:r>
              <a:rPr lang="en-US" altLang="ko-KR" sz="2000" dirty="0"/>
              <a:t>SQLite Optimization with Phase Change Memory for Mobile Application</a:t>
            </a:r>
          </a:p>
          <a:p>
            <a:pPr marL="914400" lvl="2" indent="0">
              <a:buNone/>
            </a:pPr>
            <a:r>
              <a:rPr lang="en-US" altLang="ko-KR" sz="1600" dirty="0"/>
              <a:t>(VLDB 2015)</a:t>
            </a:r>
          </a:p>
          <a:p>
            <a:pPr lvl="1"/>
            <a:r>
              <a:rPr lang="en-US" altLang="ko-KR" sz="2000" dirty="0"/>
              <a:t>NVWAL: Exploiting NVRAM in Write-Ahead Logging</a:t>
            </a:r>
          </a:p>
          <a:p>
            <a:pPr marL="914400" lvl="2" indent="0">
              <a:buNone/>
            </a:pPr>
            <a:r>
              <a:rPr lang="en-US" altLang="ko-KR" sz="1600" dirty="0"/>
              <a:t>(ASPLOS 2016)</a:t>
            </a:r>
          </a:p>
          <a:p>
            <a:pPr lvl="1"/>
            <a:r>
              <a:rPr lang="en-US" altLang="ko-KR" sz="2000" dirty="0" err="1"/>
              <a:t>PCMLogging:Optimizing</a:t>
            </a:r>
            <a:r>
              <a:rPr lang="en-US" altLang="ko-KR" sz="2000" dirty="0"/>
              <a:t> Transaction Logging and Recovery Performance with PCM</a:t>
            </a:r>
          </a:p>
          <a:p>
            <a:pPr marL="914400" lvl="2" indent="0">
              <a:buNone/>
            </a:pPr>
            <a:r>
              <a:rPr lang="en-US" altLang="ko-KR" sz="1600" dirty="0"/>
              <a:t>(TKDE 2015)</a:t>
            </a:r>
            <a:br>
              <a:rPr lang="en-US" altLang="ko-KR" dirty="0"/>
            </a:br>
            <a:endParaRPr lang="en-US" altLang="ko-KR" dirty="0"/>
          </a:p>
          <a:p>
            <a:endParaRPr lang="en-US" altLang="ko-KR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278128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/>
              <a:t>User-Level NVRAM Heap Management(2)</a:t>
            </a:r>
            <a:endParaRPr lang="ko-KR" altLang="en-US" sz="3600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657924" y="1633657"/>
            <a:ext cx="2241394" cy="148868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1512536" y="2085538"/>
            <a:ext cx="464457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932849" y="2085538"/>
            <a:ext cx="464457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2092224" y="2091873"/>
            <a:ext cx="464457" cy="6096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092224" y="2293939"/>
            <a:ext cx="464286" cy="18839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1512707" y="2241636"/>
            <a:ext cx="464286" cy="201726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939928" y="2379433"/>
            <a:ext cx="457377" cy="102902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모서리가 둥근 직사각형 16"/>
          <p:cNvSpPr/>
          <p:nvPr/>
        </p:nvSpPr>
        <p:spPr>
          <a:xfrm>
            <a:off x="3787695" y="1536585"/>
            <a:ext cx="5724295" cy="184223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9" name="모서리가 둥근 직사각형 48"/>
          <p:cNvSpPr/>
          <p:nvPr/>
        </p:nvSpPr>
        <p:spPr>
          <a:xfrm>
            <a:off x="3990981" y="1700396"/>
            <a:ext cx="2391794" cy="69627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0" name="직사각형 49"/>
          <p:cNvSpPr/>
          <p:nvPr/>
        </p:nvSpPr>
        <p:spPr>
          <a:xfrm>
            <a:off x="4184865" y="1887261"/>
            <a:ext cx="297505" cy="32254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u</a:t>
            </a: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4482230" y="1883547"/>
            <a:ext cx="297505" cy="32254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u</a:t>
            </a: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4779597" y="1879831"/>
            <a:ext cx="297505" cy="32254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5076964" y="1887267"/>
            <a:ext cx="297505" cy="32254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</a:t>
            </a: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965827" y="1636358"/>
            <a:ext cx="154616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u: in-use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p: pending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f: free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5480970" y="1887688"/>
            <a:ext cx="781876" cy="32254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meta</a:t>
            </a: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64" name="직사각형 63"/>
          <p:cNvSpPr/>
          <p:nvPr/>
        </p:nvSpPr>
        <p:spPr>
          <a:xfrm>
            <a:off x="4184865" y="2753337"/>
            <a:ext cx="766276" cy="48609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1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meta</a:t>
            </a: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68" name="직사각형 67"/>
          <p:cNvSpPr/>
          <p:nvPr/>
        </p:nvSpPr>
        <p:spPr>
          <a:xfrm>
            <a:off x="4951141" y="2753337"/>
            <a:ext cx="613876" cy="48609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69" name="직사각형 68"/>
          <p:cNvSpPr/>
          <p:nvPr/>
        </p:nvSpPr>
        <p:spPr>
          <a:xfrm>
            <a:off x="5565017" y="2753337"/>
            <a:ext cx="613876" cy="48609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70" name="직사각형 69"/>
          <p:cNvSpPr/>
          <p:nvPr/>
        </p:nvSpPr>
        <p:spPr>
          <a:xfrm>
            <a:off x="6180010" y="2753337"/>
            <a:ext cx="613876" cy="48609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71" name="직사각형 70"/>
          <p:cNvSpPr/>
          <p:nvPr/>
        </p:nvSpPr>
        <p:spPr>
          <a:xfrm>
            <a:off x="6794445" y="2753337"/>
            <a:ext cx="613876" cy="48609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72" name="직사각형 71"/>
          <p:cNvSpPr/>
          <p:nvPr/>
        </p:nvSpPr>
        <p:spPr>
          <a:xfrm>
            <a:off x="7408321" y="2758748"/>
            <a:ext cx="613876" cy="48609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73" name="직사각형 72"/>
          <p:cNvSpPr/>
          <p:nvPr/>
        </p:nvSpPr>
        <p:spPr>
          <a:xfrm>
            <a:off x="8022197" y="2754785"/>
            <a:ext cx="613876" cy="486096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cxnSp>
        <p:nvCxnSpPr>
          <p:cNvPr id="75" name="직선 연결선 74"/>
          <p:cNvCxnSpPr/>
          <p:nvPr/>
        </p:nvCxnSpPr>
        <p:spPr>
          <a:xfrm>
            <a:off x="3990981" y="2293939"/>
            <a:ext cx="193883" cy="44969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직선 연결선 75"/>
          <p:cNvCxnSpPr/>
          <p:nvPr/>
        </p:nvCxnSpPr>
        <p:spPr>
          <a:xfrm flipH="1">
            <a:off x="4951141" y="2396673"/>
            <a:ext cx="1386332" cy="3566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직선 연결선 83"/>
          <p:cNvCxnSpPr/>
          <p:nvPr/>
        </p:nvCxnSpPr>
        <p:spPr>
          <a:xfrm flipH="1">
            <a:off x="3787695" y="3229730"/>
            <a:ext cx="1162329" cy="34338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직선 연결선 86"/>
          <p:cNvCxnSpPr/>
          <p:nvPr/>
        </p:nvCxnSpPr>
        <p:spPr>
          <a:xfrm flipV="1">
            <a:off x="5559068" y="3229732"/>
            <a:ext cx="4833" cy="33553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직사각형 91"/>
          <p:cNvSpPr/>
          <p:nvPr/>
        </p:nvSpPr>
        <p:spPr>
          <a:xfrm>
            <a:off x="3780984" y="3593225"/>
            <a:ext cx="1782916" cy="316441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4" name="직사각형 93"/>
          <p:cNvSpPr/>
          <p:nvPr/>
        </p:nvSpPr>
        <p:spPr>
          <a:xfrm>
            <a:off x="3779867" y="3602929"/>
            <a:ext cx="1782916" cy="45471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WAL Header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5" name="직사각형 94"/>
          <p:cNvSpPr/>
          <p:nvPr/>
        </p:nvSpPr>
        <p:spPr>
          <a:xfrm>
            <a:off x="3787695" y="4067564"/>
            <a:ext cx="1775088" cy="244051"/>
          </a:xfrm>
          <a:prstGeom prst="rect">
            <a:avLst/>
          </a:prstGeom>
          <a:solidFill>
            <a:schemeClr val="tx1">
              <a:lumMod val="75000"/>
              <a:lumOff val="25000"/>
              <a:alpha val="29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WAL frame header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6" name="직사각형 95"/>
          <p:cNvSpPr/>
          <p:nvPr/>
        </p:nvSpPr>
        <p:spPr>
          <a:xfrm>
            <a:off x="3783980" y="4311616"/>
            <a:ext cx="1775088" cy="804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WAL frame (page 2)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99" name="직사각형 98"/>
          <p:cNvSpPr/>
          <p:nvPr/>
        </p:nvSpPr>
        <p:spPr>
          <a:xfrm>
            <a:off x="3787695" y="5126923"/>
            <a:ext cx="1775088" cy="242870"/>
          </a:xfrm>
          <a:prstGeom prst="rect">
            <a:avLst/>
          </a:prstGeom>
          <a:solidFill>
            <a:schemeClr val="tx1">
              <a:lumMod val="75000"/>
              <a:lumOff val="25000"/>
              <a:alpha val="29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WAL frame header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00" name="직사각형 99"/>
          <p:cNvSpPr/>
          <p:nvPr/>
        </p:nvSpPr>
        <p:spPr>
          <a:xfrm>
            <a:off x="3780264" y="5378416"/>
            <a:ext cx="1775088" cy="804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WAL frame (page 7)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01" name="직사각형 100"/>
          <p:cNvSpPr/>
          <p:nvPr/>
        </p:nvSpPr>
        <p:spPr>
          <a:xfrm>
            <a:off x="3783979" y="6517114"/>
            <a:ext cx="1775088" cy="242870"/>
          </a:xfrm>
          <a:prstGeom prst="rect">
            <a:avLst/>
          </a:prstGeom>
          <a:solidFill>
            <a:schemeClr val="tx1">
              <a:lumMod val="75000"/>
              <a:lumOff val="25000"/>
              <a:alpha val="29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next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6117905" y="3576911"/>
            <a:ext cx="1782916" cy="31807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45" name="직선 연결선 44"/>
          <p:cNvCxnSpPr/>
          <p:nvPr/>
        </p:nvCxnSpPr>
        <p:spPr>
          <a:xfrm flipH="1" flipV="1">
            <a:off x="5562784" y="3229730"/>
            <a:ext cx="555121" cy="37085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직선 연결선 47"/>
          <p:cNvCxnSpPr/>
          <p:nvPr/>
        </p:nvCxnSpPr>
        <p:spPr>
          <a:xfrm flipH="1" flipV="1">
            <a:off x="6178893" y="3227386"/>
            <a:ext cx="1721928" cy="33787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꺾인 연결선 9"/>
          <p:cNvCxnSpPr>
            <a:stCxn id="12" idx="2"/>
          </p:cNvCxnSpPr>
          <p:nvPr/>
        </p:nvCxnSpPr>
        <p:spPr>
          <a:xfrm rot="16200000" flipH="1">
            <a:off x="2766400" y="1093816"/>
            <a:ext cx="1750485" cy="495312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꺾인 연결선 46"/>
          <p:cNvCxnSpPr>
            <a:stCxn id="11" idx="2"/>
          </p:cNvCxnSpPr>
          <p:nvPr/>
        </p:nvCxnSpPr>
        <p:spPr>
          <a:xfrm rot="16200000" flipH="1">
            <a:off x="3045140" y="1394762"/>
            <a:ext cx="1750485" cy="4351235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화살표 연결선 22"/>
          <p:cNvCxnSpPr>
            <a:stCxn id="101" idx="3"/>
          </p:cNvCxnSpPr>
          <p:nvPr/>
        </p:nvCxnSpPr>
        <p:spPr>
          <a:xfrm flipV="1">
            <a:off x="5559067" y="3600584"/>
            <a:ext cx="536933" cy="303796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직사각형 55"/>
          <p:cNvSpPr/>
          <p:nvPr/>
        </p:nvSpPr>
        <p:spPr>
          <a:xfrm>
            <a:off x="6136885" y="3584348"/>
            <a:ext cx="1775088" cy="244051"/>
          </a:xfrm>
          <a:prstGeom prst="rect">
            <a:avLst/>
          </a:prstGeom>
          <a:solidFill>
            <a:schemeClr val="tx1">
              <a:lumMod val="75000"/>
              <a:lumOff val="25000"/>
              <a:alpha val="29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WAL frame header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7" name="직사각형 56"/>
          <p:cNvSpPr/>
          <p:nvPr/>
        </p:nvSpPr>
        <p:spPr>
          <a:xfrm>
            <a:off x="6133170" y="3828400"/>
            <a:ext cx="1775088" cy="34012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WAL frame (page 2)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8" name="직사각형 57"/>
          <p:cNvSpPr/>
          <p:nvPr/>
        </p:nvSpPr>
        <p:spPr>
          <a:xfrm>
            <a:off x="6122019" y="4149342"/>
            <a:ext cx="1775088" cy="244051"/>
          </a:xfrm>
          <a:prstGeom prst="rect">
            <a:avLst/>
          </a:prstGeom>
          <a:solidFill>
            <a:schemeClr val="tx1">
              <a:lumMod val="75000"/>
              <a:lumOff val="25000"/>
              <a:alpha val="29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WAL frame header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9" name="직사각형 58"/>
          <p:cNvSpPr/>
          <p:nvPr/>
        </p:nvSpPr>
        <p:spPr>
          <a:xfrm>
            <a:off x="6118304" y="4404545"/>
            <a:ext cx="1775088" cy="34012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WAL frame (page 7)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cxnSp>
        <p:nvCxnSpPr>
          <p:cNvPr id="60" name="꺾인 연결선 59"/>
          <p:cNvCxnSpPr>
            <a:stCxn id="13" idx="2"/>
          </p:cNvCxnSpPr>
          <p:nvPr/>
        </p:nvCxnSpPr>
        <p:spPr>
          <a:xfrm rot="16200000" flipH="1">
            <a:off x="3338152" y="1687773"/>
            <a:ext cx="1744149" cy="377154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직사각형 60"/>
          <p:cNvSpPr/>
          <p:nvPr/>
        </p:nvSpPr>
        <p:spPr>
          <a:xfrm>
            <a:off x="6129455" y="4725487"/>
            <a:ext cx="1775088" cy="244051"/>
          </a:xfrm>
          <a:prstGeom prst="rect">
            <a:avLst/>
          </a:prstGeom>
          <a:solidFill>
            <a:schemeClr val="tx1">
              <a:lumMod val="75000"/>
              <a:lumOff val="25000"/>
              <a:alpha val="29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WAL frame header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62" name="직사각형 61"/>
          <p:cNvSpPr/>
          <p:nvPr/>
        </p:nvSpPr>
        <p:spPr>
          <a:xfrm>
            <a:off x="6125740" y="4969538"/>
            <a:ext cx="1775088" cy="1052119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WAL frame (page 3)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0026869" y="1633657"/>
            <a:ext cx="1566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Kernel space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0026869" y="3664672"/>
            <a:ext cx="15660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User space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994854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  <p:bldP spid="61" grpId="0" animBg="1"/>
      <p:bldP spid="6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/>
              <a:t>Transaction-aware memory persistency guarantee</a:t>
            </a:r>
            <a:endParaRPr lang="ko-KR" altLang="en-US" sz="3600" dirty="0"/>
          </a:p>
        </p:txBody>
      </p:sp>
      <p:pic>
        <p:nvPicPr>
          <p:cNvPr id="5" name="그림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967" y="1837744"/>
            <a:ext cx="4829175" cy="3476625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601522" y="2141033"/>
            <a:ext cx="5263376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(a) explain WAL process on Block Device(SSD)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(b) explain Logging Process on NVRAM.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To gain durability of transaction, Log prevent </a:t>
            </a: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reordering of memory write operation </a:t>
            </a: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using </a:t>
            </a: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memory barrier </a:t>
            </a: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and </a:t>
            </a:r>
            <a:r>
              <a:rPr kumimoji="0" lang="en-US" altLang="ko-KR" sz="1600" b="1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clflush</a:t>
            </a: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operation 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576553" y="5780690"/>
            <a:ext cx="944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clflush</a:t>
            </a: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: cache line flush operation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sfense</a:t>
            </a: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: memory barrier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persist barrier : cache lines queued in the memory subsystem are persisted to NVRAM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1969050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/>
              <a:t>Transaction-aware memory persistency guarantee</a:t>
            </a:r>
            <a:endParaRPr lang="ko-KR" altLang="en-US" sz="3600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6781" y="1714500"/>
            <a:ext cx="4772025" cy="3429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467707" y="1714500"/>
            <a:ext cx="5263376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(c) SQLite is a </a:t>
            </a:r>
            <a:r>
              <a:rPr kumimoji="0" lang="en-US" altLang="ko-KR" sz="16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serverless</a:t>
            </a: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DBMS (one write transaction).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Write transaction requires </a:t>
            </a: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an exclusive lock on the entire database file.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NVWAL allows processors to flush the WAL frames to NVRAM in any order.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(d) </a:t>
            </a:r>
            <a:r>
              <a:rPr kumimoji="0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Compromising the consistency </a:t>
            </a: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using checksum bytes.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Do not enforce barrier between logging phase and commit phase.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Commit and Checksum can be written to NVRAM before logs are written completely.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ko-KR" sz="16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System crash may corrupt a database file.</a:t>
            </a: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altLang="ko-KR" sz="16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  <a:p>
            <a:pPr marL="285750" marR="0" lvl="0" indent="-2857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76553" y="5780690"/>
            <a:ext cx="9448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clflush</a:t>
            </a: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: cache line flush operation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sfense</a:t>
            </a: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: memory barrier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persist barrier : cache lines queued in the memory subsystem are persisted to NVRAM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234899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3600" dirty="0"/>
              <a:t>Checkpoint and Recovery</a:t>
            </a:r>
            <a:endParaRPr lang="ko-KR" altLang="en-US" sz="36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 dirty="0"/>
              <a:t>Checkpoint</a:t>
            </a:r>
          </a:p>
          <a:p>
            <a:pPr lvl="1"/>
            <a:r>
              <a:rPr lang="en-US" altLang="ko-KR" sz="1800" dirty="0"/>
              <a:t>Reconstruct the dirty pages </a:t>
            </a:r>
          </a:p>
          <a:p>
            <a:pPr lvl="2"/>
            <a:r>
              <a:rPr lang="en-US" altLang="ko-KR" sz="1600" dirty="0"/>
              <a:t>by combining the log entries and respective original database pages</a:t>
            </a:r>
          </a:p>
          <a:p>
            <a:pPr lvl="1"/>
            <a:r>
              <a:rPr lang="en-US" altLang="ko-KR" sz="1800" dirty="0"/>
              <a:t>All dirty pages are flushed to DB file via </a:t>
            </a:r>
            <a:r>
              <a:rPr lang="en-US" altLang="ko-KR" sz="1800" dirty="0" err="1"/>
              <a:t>fsync</a:t>
            </a:r>
            <a:r>
              <a:rPr lang="en-US" altLang="ko-KR" sz="1800" dirty="0"/>
              <a:t>()</a:t>
            </a:r>
          </a:p>
          <a:p>
            <a:pPr lvl="1"/>
            <a:r>
              <a:rPr lang="en-US" altLang="ko-KR" sz="1800" dirty="0"/>
              <a:t>NVRAM blocks are truncated from the end of the list to the beginning. (setting flag to free, then call </a:t>
            </a:r>
            <a:r>
              <a:rPr lang="en-US" altLang="ko-KR" sz="1800" dirty="0" err="1"/>
              <a:t>nvfree</a:t>
            </a:r>
            <a:r>
              <a:rPr lang="en-US" altLang="ko-KR" sz="1800" dirty="0"/>
              <a:t>() system call)</a:t>
            </a:r>
          </a:p>
          <a:p>
            <a:pPr lvl="1"/>
            <a:endParaRPr lang="en-US" altLang="ko-KR" sz="1800" dirty="0"/>
          </a:p>
          <a:p>
            <a:r>
              <a:rPr lang="en-US" altLang="ko-KR" sz="2200" dirty="0"/>
              <a:t> Recovery</a:t>
            </a:r>
          </a:p>
          <a:p>
            <a:pPr lvl="1"/>
            <a:r>
              <a:rPr lang="en-US" altLang="ko-KR" sz="1800" dirty="0"/>
              <a:t>Replay log referring to reconstructed dirty pages from byte addressable WAL frame.</a:t>
            </a:r>
          </a:p>
          <a:p>
            <a:pPr lvl="1"/>
            <a:endParaRPr lang="ko-KR" altLang="en-US" sz="1800" dirty="0"/>
          </a:p>
        </p:txBody>
      </p:sp>
    </p:spTree>
    <p:extLst>
      <p:ext uri="{BB962C8B-B14F-4D97-AF65-F5344CB8AC3E}">
        <p14:creationId xmlns:p14="http://schemas.microsoft.com/office/powerpoint/2010/main" val="317857135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278006" y="1953614"/>
            <a:ext cx="1782916" cy="316441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276889" y="1963318"/>
            <a:ext cx="1782916" cy="45471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WAL Header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284717" y="2427953"/>
            <a:ext cx="1775088" cy="244051"/>
          </a:xfrm>
          <a:prstGeom prst="rect">
            <a:avLst/>
          </a:prstGeom>
          <a:solidFill>
            <a:schemeClr val="tx1">
              <a:lumMod val="75000"/>
              <a:lumOff val="25000"/>
              <a:alpha val="29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WAL frame header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281002" y="2672005"/>
            <a:ext cx="1775088" cy="804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WAL frame (page 2)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284717" y="3487312"/>
            <a:ext cx="1775088" cy="242870"/>
          </a:xfrm>
          <a:prstGeom prst="rect">
            <a:avLst/>
          </a:prstGeom>
          <a:solidFill>
            <a:schemeClr val="tx1">
              <a:lumMod val="75000"/>
              <a:lumOff val="25000"/>
              <a:alpha val="29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WAL frame header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277286" y="3738805"/>
            <a:ext cx="1775088" cy="804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WAL frame (page 7)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281001" y="4877503"/>
            <a:ext cx="1775088" cy="242870"/>
          </a:xfrm>
          <a:prstGeom prst="rect">
            <a:avLst/>
          </a:prstGeom>
          <a:solidFill>
            <a:schemeClr val="tx1">
              <a:lumMod val="75000"/>
              <a:lumOff val="25000"/>
              <a:alpha val="29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next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32690" y="1324303"/>
            <a:ext cx="903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In-use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6096000" y="1963318"/>
            <a:ext cx="1782916" cy="318072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unused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37936" y="1456417"/>
            <a:ext cx="1099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pending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4" name="직선 화살표 연결선 13"/>
          <p:cNvCxnSpPr>
            <a:stCxn id="8" idx="3"/>
          </p:cNvCxnSpPr>
          <p:nvPr/>
        </p:nvCxnSpPr>
        <p:spPr>
          <a:xfrm flipV="1">
            <a:off x="4056089" y="1963318"/>
            <a:ext cx="2039911" cy="303562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폭발 1 14"/>
          <p:cNvSpPr/>
          <p:nvPr/>
        </p:nvSpPr>
        <p:spPr>
          <a:xfrm>
            <a:off x="4313084" y="2086133"/>
            <a:ext cx="1440905" cy="987972"/>
          </a:xfrm>
          <a:prstGeom prst="irregularSeal1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crash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6" name="제목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1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Recovery in Meta-block(1)</a:t>
            </a: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4323336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2278006" y="1953614"/>
            <a:ext cx="1782916" cy="316441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1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276889" y="1963318"/>
            <a:ext cx="1782916" cy="45471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WAL Header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284717" y="2427953"/>
            <a:ext cx="1775088" cy="244051"/>
          </a:xfrm>
          <a:prstGeom prst="rect">
            <a:avLst/>
          </a:prstGeom>
          <a:solidFill>
            <a:schemeClr val="tx1">
              <a:lumMod val="75000"/>
              <a:lumOff val="25000"/>
              <a:alpha val="29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WAL frame header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2281002" y="2672005"/>
            <a:ext cx="1775088" cy="804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WAL frame (page 2)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2284717" y="3487312"/>
            <a:ext cx="1775088" cy="242870"/>
          </a:xfrm>
          <a:prstGeom prst="rect">
            <a:avLst/>
          </a:prstGeom>
          <a:solidFill>
            <a:schemeClr val="tx1">
              <a:lumMod val="75000"/>
              <a:lumOff val="25000"/>
              <a:alpha val="29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WAL frame header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277286" y="3738805"/>
            <a:ext cx="1775088" cy="8042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WAL frame (page 7)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2281001" y="4877503"/>
            <a:ext cx="1775088" cy="242870"/>
          </a:xfrm>
          <a:prstGeom prst="rect">
            <a:avLst/>
          </a:prstGeom>
          <a:solidFill>
            <a:schemeClr val="tx1">
              <a:lumMod val="75000"/>
              <a:lumOff val="25000"/>
              <a:alpha val="29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next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6096000" y="1963318"/>
            <a:ext cx="1782916" cy="318072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unused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37936" y="1456417"/>
            <a:ext cx="1099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pending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14" name="직선 화살표 연결선 13"/>
          <p:cNvCxnSpPr>
            <a:stCxn id="8" idx="3"/>
          </p:cNvCxnSpPr>
          <p:nvPr/>
        </p:nvCxnSpPr>
        <p:spPr>
          <a:xfrm flipV="1">
            <a:off x="4056089" y="1963318"/>
            <a:ext cx="2039911" cy="303562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제목 1"/>
          <p:cNvSpPr txBox="1">
            <a:spLocks/>
          </p:cNvSpPr>
          <p:nvPr/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1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36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Recovery in Meta-block(1)</a:t>
            </a:r>
            <a:endParaRPr kumimoji="0" lang="ko-KR" altLang="en-US" sz="3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653399" y="1462406"/>
            <a:ext cx="1099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free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32690" y="1324303"/>
            <a:ext cx="9038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In-use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028422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2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차트 1"/>
          <p:cNvGraphicFramePr>
            <a:graphicFrameLocks/>
          </p:cNvGraphicFramePr>
          <p:nvPr>
            <p:extLst/>
          </p:nvPr>
        </p:nvGraphicFramePr>
        <p:xfrm>
          <a:off x="2224453" y="1406080"/>
          <a:ext cx="7175500" cy="4045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3" name="그룹 2"/>
          <p:cNvGrpSpPr/>
          <p:nvPr/>
        </p:nvGrpSpPr>
        <p:grpSpPr>
          <a:xfrm>
            <a:off x="3155950" y="2004096"/>
            <a:ext cx="3449469" cy="2200589"/>
            <a:chOff x="1993900" y="1651000"/>
            <a:chExt cx="3449469" cy="2438400"/>
          </a:xfrm>
        </p:grpSpPr>
        <p:sp>
          <p:nvSpPr>
            <p:cNvPr id="4" name="TextBox 3"/>
            <p:cNvSpPr txBox="1"/>
            <p:nvPr/>
          </p:nvSpPr>
          <p:spPr>
            <a:xfrm>
              <a:off x="2374900" y="2548737"/>
              <a:ext cx="30684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dirty="0">
                  <a:solidFill>
                    <a:srgbClr val="0B1E4E"/>
                  </a:solidFill>
                </a:rPr>
                <a:t>Up to 84% of I/O reduced</a:t>
              </a:r>
              <a:endParaRPr lang="ko-KR" altLang="en-US" dirty="0">
                <a:solidFill>
                  <a:srgbClr val="0B1E4E"/>
                </a:solidFill>
              </a:endParaRPr>
            </a:p>
          </p:txBody>
        </p:sp>
        <p:sp>
          <p:nvSpPr>
            <p:cNvPr id="5" name="위쪽/아래쪽 화살표 4"/>
            <p:cNvSpPr/>
            <p:nvPr/>
          </p:nvSpPr>
          <p:spPr>
            <a:xfrm>
              <a:off x="1993900" y="1651000"/>
              <a:ext cx="381000" cy="2438400"/>
            </a:xfrm>
            <a:prstGeom prst="upDownArrow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7042961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3535" y="0"/>
            <a:ext cx="434083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55834" y="2453269"/>
            <a:ext cx="558676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User-Level Heap improves 6% of performance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Differential logging yields up to 28% higher throughput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dirty="0"/>
              <a:t>In Total, 37% higher performance</a:t>
            </a:r>
            <a:endParaRPr lang="ko-KR" altLang="en-US" dirty="0"/>
          </a:p>
        </p:txBody>
      </p:sp>
      <p:cxnSp>
        <p:nvCxnSpPr>
          <p:cNvPr id="7" name="직선 화살표 연결선 6"/>
          <p:cNvCxnSpPr/>
          <p:nvPr/>
        </p:nvCxnSpPr>
        <p:spPr>
          <a:xfrm>
            <a:off x="5742878" y="512956"/>
            <a:ext cx="0" cy="836342"/>
          </a:xfrm>
          <a:prstGeom prst="straightConnector1">
            <a:avLst/>
          </a:prstGeom>
          <a:ln w="317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직선 화살표 연결선 7"/>
          <p:cNvCxnSpPr/>
          <p:nvPr/>
        </p:nvCxnSpPr>
        <p:spPr>
          <a:xfrm>
            <a:off x="4995747" y="691376"/>
            <a:ext cx="0" cy="657922"/>
          </a:xfrm>
          <a:prstGeom prst="straightConnector1">
            <a:avLst/>
          </a:prstGeom>
          <a:ln w="317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010259" y="835671"/>
            <a:ext cx="637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28%</a:t>
            </a:r>
            <a:endParaRPr lang="ko-KR" altLang="en-US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5789164" y="835671"/>
            <a:ext cx="6373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37%</a:t>
            </a:r>
            <a:endParaRPr lang="ko-KR" altLang="en-US" sz="1400" dirty="0"/>
          </a:p>
        </p:txBody>
      </p:sp>
      <p:cxnSp>
        <p:nvCxnSpPr>
          <p:cNvPr id="16" name="직선 화살표 연결선 15"/>
          <p:cNvCxnSpPr/>
          <p:nvPr/>
        </p:nvCxnSpPr>
        <p:spPr>
          <a:xfrm flipH="1">
            <a:off x="2263698" y="581723"/>
            <a:ext cx="7434" cy="253948"/>
          </a:xfrm>
          <a:prstGeom prst="straightConnector1">
            <a:avLst/>
          </a:prstGeom>
          <a:ln w="317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74488" y="777238"/>
            <a:ext cx="5244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6%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3018839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2800" b="1" dirty="0"/>
              <a:t>(4) </a:t>
            </a:r>
            <a:r>
              <a:rPr lang="en-US" altLang="ko-KR" sz="2800" b="1" dirty="0" err="1"/>
              <a:t>PCMLogging:Optimizing</a:t>
            </a:r>
            <a:r>
              <a:rPr lang="en-US" altLang="ko-KR" sz="2800" b="1" dirty="0"/>
              <a:t> Transaction Logging and Recovery Performance with PCM</a:t>
            </a:r>
            <a:endParaRPr lang="ko-KR" altLang="en-US" sz="2800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1" dirty="0"/>
              <a:t>Key Idea</a:t>
            </a:r>
          </a:p>
          <a:p>
            <a:pPr lvl="1"/>
            <a:r>
              <a:rPr lang="en-US" altLang="ko-KR" dirty="0" err="1"/>
              <a:t>Intergrating</a:t>
            </a:r>
            <a:r>
              <a:rPr lang="en-US" altLang="ko-KR" dirty="0"/>
              <a:t> Data and Log with out-place update</a:t>
            </a:r>
          </a:p>
          <a:p>
            <a:pPr lvl="2"/>
            <a:r>
              <a:rPr lang="en-US" altLang="ko-KR" dirty="0"/>
              <a:t>to boost efficiency of usage of storage and performance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The unit of Data or Log is record not page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+ wear leveling, </a:t>
            </a:r>
            <a:r>
              <a:rPr lang="en-US" altLang="ko-KR" dirty="0" err="1"/>
              <a:t>destaging</a:t>
            </a:r>
            <a:r>
              <a:rPr lang="en-US" altLang="ko-KR" dirty="0"/>
              <a:t> algorithm</a:t>
            </a:r>
            <a:endParaRPr lang="ko-KR" altLang="en-US" dirty="0"/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7641001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2800" b="1" dirty="0"/>
              <a:t>(4) </a:t>
            </a:r>
            <a:r>
              <a:rPr lang="en-US" altLang="ko-KR" sz="2800" b="1" dirty="0" err="1"/>
              <a:t>PCMLogging:Optimizing</a:t>
            </a:r>
            <a:r>
              <a:rPr lang="en-US" altLang="ko-KR" sz="2800" b="1" dirty="0"/>
              <a:t> Transaction Logging and Recovery Performance with PCM</a:t>
            </a:r>
            <a:endParaRPr lang="ko-KR" altLang="en-US" sz="2800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5201940" y="3726672"/>
            <a:ext cx="1744579" cy="565484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DRAM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4174765" y="4921249"/>
            <a:ext cx="1744579" cy="565484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HDD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6260528" y="4921249"/>
            <a:ext cx="1732546" cy="565484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SSD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5201940" y="2471300"/>
            <a:ext cx="1744579" cy="565484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CPU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8" name="모서리가 둥근 직사각형 7"/>
          <p:cNvSpPr/>
          <p:nvPr/>
        </p:nvSpPr>
        <p:spPr>
          <a:xfrm>
            <a:off x="3868617" y="2210643"/>
            <a:ext cx="4411226" cy="3697793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" name="위쪽/아래쪽 화살표 8"/>
          <p:cNvSpPr/>
          <p:nvPr/>
        </p:nvSpPr>
        <p:spPr>
          <a:xfrm>
            <a:off x="5968261" y="3162782"/>
            <a:ext cx="292267" cy="43377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위쪽/아래쪽 화살표 9"/>
          <p:cNvSpPr/>
          <p:nvPr/>
        </p:nvSpPr>
        <p:spPr>
          <a:xfrm>
            <a:off x="4917675" y="4391833"/>
            <a:ext cx="292267" cy="43377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위쪽/아래쪽 화살표 10"/>
          <p:cNvSpPr/>
          <p:nvPr/>
        </p:nvSpPr>
        <p:spPr>
          <a:xfrm>
            <a:off x="7053685" y="4389817"/>
            <a:ext cx="292267" cy="43377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8551547" y="2597298"/>
            <a:ext cx="1744579" cy="565484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NVRAM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13" name="직선 연결선 12"/>
          <p:cNvCxnSpPr/>
          <p:nvPr/>
        </p:nvCxnSpPr>
        <p:spPr>
          <a:xfrm>
            <a:off x="3868617" y="3379668"/>
            <a:ext cx="441122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직선 연결선 13"/>
          <p:cNvCxnSpPr/>
          <p:nvPr/>
        </p:nvCxnSpPr>
        <p:spPr>
          <a:xfrm>
            <a:off x="3860245" y="4607235"/>
            <a:ext cx="441122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꺾인 연결선 15"/>
          <p:cNvCxnSpPr>
            <a:stCxn id="12" idx="2"/>
            <a:endCxn id="22" idx="3"/>
          </p:cNvCxnSpPr>
          <p:nvPr/>
        </p:nvCxnSpPr>
        <p:spPr>
          <a:xfrm rot="5400000">
            <a:off x="7288266" y="2440073"/>
            <a:ext cx="1412862" cy="2858281"/>
          </a:xfrm>
          <a:prstGeom prst="bentConnector2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140193" y="2471300"/>
            <a:ext cx="742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C. A.</a:t>
            </a:r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110154" y="3726672"/>
            <a:ext cx="17500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Memory layer</a:t>
            </a:r>
            <a:endParaRPr lang="ko-KR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148000" y="4921249"/>
            <a:ext cx="1567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Storage layer</a:t>
            </a:r>
            <a:endParaRPr lang="ko-KR" altLang="en-US" dirty="0"/>
          </a:p>
        </p:txBody>
      </p:sp>
      <p:sp>
        <p:nvSpPr>
          <p:cNvPr id="22" name="직사각형 21"/>
          <p:cNvSpPr/>
          <p:nvPr/>
        </p:nvSpPr>
        <p:spPr>
          <a:xfrm>
            <a:off x="5526593" y="4389817"/>
            <a:ext cx="1038963" cy="371653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NVRAM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6" name="구름 25"/>
          <p:cNvSpPr/>
          <p:nvPr/>
        </p:nvSpPr>
        <p:spPr>
          <a:xfrm>
            <a:off x="7214716" y="3547790"/>
            <a:ext cx="1706850" cy="814175"/>
          </a:xfrm>
          <a:prstGeom prst="cloud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Commit or flush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28" name="왼쪽으로 구부러진 화살표 27"/>
          <p:cNvSpPr/>
          <p:nvPr/>
        </p:nvSpPr>
        <p:spPr>
          <a:xfrm>
            <a:off x="6712445" y="3969099"/>
            <a:ext cx="502272" cy="606546"/>
          </a:xfrm>
          <a:prstGeom prst="curved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7188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What is NVRAM</a:t>
            </a:r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5201940" y="3726672"/>
            <a:ext cx="1744579" cy="565484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DRAM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5" name="모서리가 둥근 직사각형 4"/>
          <p:cNvSpPr/>
          <p:nvPr/>
        </p:nvSpPr>
        <p:spPr>
          <a:xfrm>
            <a:off x="4174765" y="4921249"/>
            <a:ext cx="1744579" cy="565484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HDD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" name="모서리가 둥근 직사각형 5"/>
          <p:cNvSpPr/>
          <p:nvPr/>
        </p:nvSpPr>
        <p:spPr>
          <a:xfrm>
            <a:off x="6260528" y="4921249"/>
            <a:ext cx="1732546" cy="565484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SSD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7" name="모서리가 둥근 직사각형 6"/>
          <p:cNvSpPr/>
          <p:nvPr/>
        </p:nvSpPr>
        <p:spPr>
          <a:xfrm>
            <a:off x="5201940" y="2471300"/>
            <a:ext cx="1744579" cy="565484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CPU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04353" y="1005625"/>
            <a:ext cx="30955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dirty="0"/>
              <a:t>Non-Volatile RAM </a:t>
            </a:r>
          </a:p>
          <a:p>
            <a:r>
              <a:rPr lang="en-US" altLang="ko-KR" dirty="0"/>
              <a:t>ex) Phase Change Memory</a:t>
            </a:r>
            <a:endParaRPr lang="ko-KR" altLang="en-US" dirty="0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3868617" y="2210643"/>
            <a:ext cx="4411226" cy="3697793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위쪽/아래쪽 화살표 12"/>
          <p:cNvSpPr/>
          <p:nvPr/>
        </p:nvSpPr>
        <p:spPr>
          <a:xfrm>
            <a:off x="5968261" y="3162782"/>
            <a:ext cx="292267" cy="43377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위쪽/아래쪽 화살표 13"/>
          <p:cNvSpPr/>
          <p:nvPr/>
        </p:nvSpPr>
        <p:spPr>
          <a:xfrm>
            <a:off x="4917675" y="4391833"/>
            <a:ext cx="292267" cy="43377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위쪽/아래쪽 화살표 14"/>
          <p:cNvSpPr/>
          <p:nvPr/>
        </p:nvSpPr>
        <p:spPr>
          <a:xfrm>
            <a:off x="7053685" y="4389817"/>
            <a:ext cx="292267" cy="43377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8551547" y="2597298"/>
            <a:ext cx="1744579" cy="565484"/>
          </a:xfrm>
          <a:prstGeom prst="roundRect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NVRAM</a:t>
            </a:r>
            <a:endParaRPr lang="ko-KR" altLang="en-US" dirty="0">
              <a:solidFill>
                <a:schemeClr val="tx1"/>
              </a:solidFill>
            </a:endParaRPr>
          </a:p>
        </p:txBody>
      </p:sp>
      <p:cxnSp>
        <p:nvCxnSpPr>
          <p:cNvPr id="23" name="직선 연결선 22"/>
          <p:cNvCxnSpPr/>
          <p:nvPr/>
        </p:nvCxnSpPr>
        <p:spPr>
          <a:xfrm>
            <a:off x="3868617" y="3379668"/>
            <a:ext cx="441122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>
            <a:off x="3860245" y="4607235"/>
            <a:ext cx="441122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꺾인 연결선 31"/>
          <p:cNvCxnSpPr>
            <a:stCxn id="16" idx="2"/>
            <a:endCxn id="6" idx="3"/>
          </p:cNvCxnSpPr>
          <p:nvPr/>
        </p:nvCxnSpPr>
        <p:spPr>
          <a:xfrm rot="5400000">
            <a:off x="7687852" y="3468005"/>
            <a:ext cx="2041209" cy="1430763"/>
          </a:xfrm>
          <a:prstGeom prst="bentConnector2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꺾인 연결선 34"/>
          <p:cNvCxnSpPr>
            <a:stCxn id="16" idx="2"/>
            <a:endCxn id="4" idx="3"/>
          </p:cNvCxnSpPr>
          <p:nvPr/>
        </p:nvCxnSpPr>
        <p:spPr>
          <a:xfrm rot="5400000">
            <a:off x="7761862" y="2347439"/>
            <a:ext cx="846632" cy="2477318"/>
          </a:xfrm>
          <a:prstGeom prst="bentConnector2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8692209" y="4114921"/>
            <a:ext cx="6225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400" b="1" dirty="0"/>
              <a:t>?</a:t>
            </a:r>
            <a:endParaRPr lang="ko-KR" altLang="en-US" sz="44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4140193" y="2471300"/>
            <a:ext cx="7429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C. A.</a:t>
            </a:r>
            <a:endParaRPr lang="ko-KR" altLang="en-US" dirty="0"/>
          </a:p>
        </p:txBody>
      </p:sp>
      <p:sp>
        <p:nvSpPr>
          <p:cNvPr id="39" name="TextBox 38"/>
          <p:cNvSpPr txBox="1"/>
          <p:nvPr/>
        </p:nvSpPr>
        <p:spPr>
          <a:xfrm>
            <a:off x="2110154" y="3726672"/>
            <a:ext cx="1567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Memory layer</a:t>
            </a:r>
            <a:endParaRPr lang="ko-KR" alt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2148000" y="4921249"/>
            <a:ext cx="1567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Storage layer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7157907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Key structure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/>
              <a:t>Data Structure</a:t>
            </a:r>
          </a:p>
          <a:p>
            <a:pPr lvl="1"/>
            <a:r>
              <a:rPr lang="en-US" altLang="ko-KR" dirty="0"/>
              <a:t>Mapping Table -&gt; map logical page ID to physical PCM address</a:t>
            </a:r>
          </a:p>
          <a:p>
            <a:pPr lvl="1"/>
            <a:r>
              <a:rPr lang="en-US" altLang="ko-KR" dirty="0" err="1"/>
              <a:t>FreeSlotBitMap</a:t>
            </a:r>
            <a:r>
              <a:rPr lang="en-US" altLang="ko-KR" dirty="0"/>
              <a:t> -&gt; keep track of the free page slots in PCM</a:t>
            </a:r>
          </a:p>
          <a:p>
            <a:pPr lvl="1"/>
            <a:r>
              <a:rPr lang="en-US" altLang="ko-KR" dirty="0"/>
              <a:t>Transaction Table -&gt; all in-progress transactions is recorded</a:t>
            </a:r>
          </a:p>
          <a:p>
            <a:pPr lvl="1"/>
            <a:r>
              <a:rPr lang="en-US" altLang="ko-KR" dirty="0"/>
              <a:t>Dirty Page Table -&gt; keep track of the previously committed page</a:t>
            </a:r>
          </a:p>
          <a:p>
            <a:pPr lvl="1"/>
            <a:r>
              <a:rPr lang="en-US" altLang="ko-KR" dirty="0" err="1"/>
              <a:t>ActiveTxList</a:t>
            </a:r>
            <a:r>
              <a:rPr lang="en-US" altLang="ko-KR" dirty="0"/>
              <a:t> -&gt; all in-progress transactions which has PCM pages is recorded</a:t>
            </a:r>
          </a:p>
          <a:p>
            <a:endParaRPr lang="en-US" altLang="ko-KR" dirty="0"/>
          </a:p>
          <a:p>
            <a:r>
              <a:rPr lang="en-US" altLang="ko-KR" dirty="0"/>
              <a:t>PCM</a:t>
            </a:r>
            <a:r>
              <a:rPr lang="ko-KR" altLang="en-US" dirty="0"/>
              <a:t> </a:t>
            </a:r>
            <a:r>
              <a:rPr lang="en-US" altLang="ko-KR" dirty="0"/>
              <a:t>Record Type</a:t>
            </a:r>
          </a:p>
          <a:p>
            <a:pPr lvl="1"/>
            <a:r>
              <a:rPr lang="en-US" altLang="ko-KR" dirty="0"/>
              <a:t>PID+SNO = Record ID</a:t>
            </a:r>
          </a:p>
          <a:p>
            <a:pPr lvl="1"/>
            <a:r>
              <a:rPr lang="en-US" altLang="ko-KR" dirty="0"/>
              <a:t>Record is managed in table with slots in pages</a:t>
            </a:r>
          </a:p>
          <a:p>
            <a:endParaRPr lang="en-US" altLang="ko-KR" dirty="0"/>
          </a:p>
          <a:p>
            <a:endParaRPr lang="ko-KR" altLang="en-US" dirty="0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43948" y="396837"/>
            <a:ext cx="4691434" cy="142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676313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Flushing dirty page to PCM</a:t>
            </a:r>
          </a:p>
          <a:p>
            <a:r>
              <a:rPr lang="en-US" altLang="ko-KR" dirty="0"/>
              <a:t>Commit</a:t>
            </a:r>
          </a:p>
          <a:p>
            <a:r>
              <a:rPr lang="en-US" altLang="ko-KR" dirty="0"/>
              <a:t>Abort</a:t>
            </a:r>
          </a:p>
          <a:p>
            <a:r>
              <a:rPr lang="en-US" altLang="ko-KR" dirty="0"/>
              <a:t>Recovery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898622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Example </a:t>
            </a:r>
            <a:r>
              <a:rPr lang="en-US" altLang="ko-KR" dirty="0" err="1"/>
              <a:t>cont</a:t>
            </a:r>
            <a:r>
              <a:rPr lang="en-US" altLang="ko-KR" dirty="0"/>
              <a:t>(1)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/>
              <a:t>Flushing dirty page to PCM (suppose  T3 update P5-R2)</a:t>
            </a:r>
            <a:endParaRPr lang="ko-KR" altLang="en-US" sz="2400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/>
          </p:nvPr>
        </p:nvGraphicFramePr>
        <p:xfrm>
          <a:off x="551262" y="2631057"/>
          <a:ext cx="1666895" cy="1675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7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9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09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P5-R2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M7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094"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094"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094"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094"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85057" y="4594793"/>
            <a:ext cx="1799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Mapping Table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/>
          </p:nvPr>
        </p:nvGraphicFramePr>
        <p:xfrm>
          <a:off x="2505095" y="2636903"/>
          <a:ext cx="2293208" cy="18169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5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7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311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T1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M1,M2,M3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6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T3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P5-R2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963"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963"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963"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657329" y="4613473"/>
            <a:ext cx="202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Transaction Table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>
            <p:extLst/>
          </p:nvPr>
        </p:nvGraphicFramePr>
        <p:xfrm>
          <a:off x="5017892" y="2631057"/>
          <a:ext cx="1683775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4591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591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591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591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591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951688" y="4613473"/>
            <a:ext cx="202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Dirty Page Table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383457" y="2436434"/>
            <a:ext cx="6471593" cy="27078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76135" y="5217309"/>
            <a:ext cx="16837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Memory</a:t>
            </a:r>
            <a:endParaRPr kumimoji="0" lang="ko-KR" alt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14" name="표 13"/>
          <p:cNvGraphicFramePr>
            <a:graphicFrameLocks noGrp="1"/>
          </p:cNvGraphicFramePr>
          <p:nvPr>
            <p:extLst/>
          </p:nvPr>
        </p:nvGraphicFramePr>
        <p:xfrm>
          <a:off x="7691611" y="2495372"/>
          <a:ext cx="3926348" cy="1709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1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1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1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1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(M1)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(M2)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(M3)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(M4)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69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(M5)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(M6)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(M7)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(M8)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692"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692"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692"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812897" y="4453874"/>
            <a:ext cx="16837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PCM slot</a:t>
            </a:r>
            <a:endParaRPr kumimoji="0" lang="ko-KR" alt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819532" y="5559880"/>
            <a:ext cx="16837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FreeSlotBitMap</a:t>
            </a:r>
            <a:endParaRPr kumimoji="0" lang="ko-KR" alt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18" name="표 17"/>
          <p:cNvGraphicFramePr>
            <a:graphicFrameLocks noGrp="1"/>
          </p:cNvGraphicFramePr>
          <p:nvPr>
            <p:extLst/>
          </p:nvPr>
        </p:nvGraphicFramePr>
        <p:xfrm>
          <a:off x="7691611" y="6040728"/>
          <a:ext cx="48489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4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631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T1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8762997" y="6465090"/>
            <a:ext cx="16837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ActiveTxList</a:t>
            </a:r>
            <a:endParaRPr kumimoji="0" lang="ko-KR" alt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7127241" y="2300747"/>
            <a:ext cx="4784540" cy="44721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762998" y="1913560"/>
            <a:ext cx="16837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PCM</a:t>
            </a:r>
            <a:endParaRPr kumimoji="0" lang="ko-KR" alt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22" name="표 21"/>
          <p:cNvGraphicFramePr>
            <a:graphicFrameLocks noGrp="1"/>
          </p:cNvGraphicFramePr>
          <p:nvPr>
            <p:extLst/>
          </p:nvPr>
        </p:nvGraphicFramePr>
        <p:xfrm>
          <a:off x="7691697" y="5067687"/>
          <a:ext cx="3330512" cy="283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6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63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63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63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63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63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322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1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1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1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0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1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0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1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0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직사각형 3"/>
          <p:cNvSpPr/>
          <p:nvPr/>
        </p:nvSpPr>
        <p:spPr>
          <a:xfrm>
            <a:off x="1055077" y="5637125"/>
            <a:ext cx="1163080" cy="115064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직사각형 4"/>
          <p:cNvSpPr/>
          <p:nvPr/>
        </p:nvSpPr>
        <p:spPr>
          <a:xfrm>
            <a:off x="1055078" y="5787850"/>
            <a:ext cx="1163080" cy="2528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Record 1</a:t>
            </a:r>
            <a:endParaRPr lang="ko-KR" altLang="en-US" dirty="0"/>
          </a:p>
        </p:txBody>
      </p:sp>
      <p:sp>
        <p:nvSpPr>
          <p:cNvPr id="23" name="직사각형 22"/>
          <p:cNvSpPr/>
          <p:nvPr/>
        </p:nvSpPr>
        <p:spPr>
          <a:xfrm>
            <a:off x="1056754" y="6090974"/>
            <a:ext cx="1163080" cy="2528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Record 2</a:t>
            </a:r>
            <a:endParaRPr lang="ko-KR" altLang="en-US" dirty="0"/>
          </a:p>
        </p:txBody>
      </p:sp>
      <p:sp>
        <p:nvSpPr>
          <p:cNvPr id="24" name="직사각형 23"/>
          <p:cNvSpPr/>
          <p:nvPr/>
        </p:nvSpPr>
        <p:spPr>
          <a:xfrm>
            <a:off x="1056752" y="6402476"/>
            <a:ext cx="1163080" cy="25287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Record 3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023667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85057" y="379729"/>
            <a:ext cx="10515600" cy="1325563"/>
          </a:xfrm>
        </p:spPr>
        <p:txBody>
          <a:bodyPr/>
          <a:lstStyle/>
          <a:p>
            <a:r>
              <a:rPr lang="en-US" altLang="ko-KR" dirty="0"/>
              <a:t>Example </a:t>
            </a:r>
            <a:r>
              <a:rPr lang="en-US" altLang="ko-KR" dirty="0" err="1"/>
              <a:t>cont</a:t>
            </a:r>
            <a:r>
              <a:rPr lang="en-US" altLang="ko-KR" dirty="0"/>
              <a:t>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/>
              <a:t>Flushing dirty page to PCM</a:t>
            </a:r>
            <a:endParaRPr lang="ko-KR" altLang="en-US" sz="2400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/>
          </p:nvPr>
        </p:nvGraphicFramePr>
        <p:xfrm>
          <a:off x="551262" y="2631057"/>
          <a:ext cx="1666895" cy="1675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7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9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09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P5-R2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M7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094"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094"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094"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094"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85057" y="4594793"/>
            <a:ext cx="1799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Mapping Table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/>
          </p:nvPr>
        </p:nvGraphicFramePr>
        <p:xfrm>
          <a:off x="2505095" y="2636903"/>
          <a:ext cx="2293208" cy="18169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5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7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311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T1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M1,M2,M3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6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T3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P5-R2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963"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963"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963"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657329" y="4613473"/>
            <a:ext cx="202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Transaction Table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5017892" y="2631057"/>
          <a:ext cx="1683775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4591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591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591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591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591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951688" y="4613473"/>
            <a:ext cx="202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Dirty Page Table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383457" y="2436434"/>
            <a:ext cx="6471593" cy="27078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76135" y="5217309"/>
            <a:ext cx="16837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Memory</a:t>
            </a:r>
            <a:endParaRPr kumimoji="0" lang="ko-KR" alt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14" name="표 13"/>
          <p:cNvGraphicFramePr>
            <a:graphicFrameLocks noGrp="1"/>
          </p:cNvGraphicFramePr>
          <p:nvPr/>
        </p:nvGraphicFramePr>
        <p:xfrm>
          <a:off x="7691611" y="2495372"/>
          <a:ext cx="3926348" cy="1709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1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1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1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1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(M1)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(M2)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(M3)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(M4)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69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(M5)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(M6)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(M7)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(M8)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692"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692"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692"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812897" y="4453874"/>
            <a:ext cx="16837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PCM slot</a:t>
            </a:r>
            <a:endParaRPr kumimoji="0" lang="ko-KR" alt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819532" y="5559880"/>
            <a:ext cx="16837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FreeSlotBitMap</a:t>
            </a:r>
            <a:endParaRPr kumimoji="0" lang="ko-KR" alt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18" name="표 17"/>
          <p:cNvGraphicFramePr>
            <a:graphicFrameLocks noGrp="1"/>
          </p:cNvGraphicFramePr>
          <p:nvPr/>
        </p:nvGraphicFramePr>
        <p:xfrm>
          <a:off x="7691611" y="6040728"/>
          <a:ext cx="48489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4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631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T1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8762997" y="6465090"/>
            <a:ext cx="16837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ActiveTxList</a:t>
            </a:r>
            <a:endParaRPr kumimoji="0" lang="ko-KR" alt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7127241" y="2300747"/>
            <a:ext cx="4784540" cy="44721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762998" y="1913560"/>
            <a:ext cx="16837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PCM</a:t>
            </a:r>
            <a:endParaRPr kumimoji="0" lang="ko-KR" alt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22" name="표 21"/>
          <p:cNvGraphicFramePr>
            <a:graphicFrameLocks noGrp="1"/>
          </p:cNvGraphicFramePr>
          <p:nvPr>
            <p:extLst/>
          </p:nvPr>
        </p:nvGraphicFramePr>
        <p:xfrm>
          <a:off x="7691697" y="5067687"/>
          <a:ext cx="3330512" cy="283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6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63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63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63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63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63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322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1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1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1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0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1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0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1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0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" name="직선 연결선 4"/>
          <p:cNvCxnSpPr/>
          <p:nvPr/>
        </p:nvCxnSpPr>
        <p:spPr>
          <a:xfrm>
            <a:off x="1433543" y="2678307"/>
            <a:ext cx="383458" cy="19467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 flipV="1">
            <a:off x="1433543" y="2678307"/>
            <a:ext cx="383458" cy="19467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76939" y="2634643"/>
            <a:ext cx="427864" cy="282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M8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28" name="표 27"/>
          <p:cNvGraphicFramePr>
            <a:graphicFrameLocks noGrp="1"/>
          </p:cNvGraphicFramePr>
          <p:nvPr>
            <p:extLst/>
          </p:nvPr>
        </p:nvGraphicFramePr>
        <p:xfrm>
          <a:off x="8255981" y="6040728"/>
          <a:ext cx="48489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4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631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T3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9" name="직선 연결선 28"/>
          <p:cNvCxnSpPr/>
          <p:nvPr/>
        </p:nvCxnSpPr>
        <p:spPr>
          <a:xfrm>
            <a:off x="10475861" y="5040418"/>
            <a:ext cx="494851" cy="36261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 flipV="1">
            <a:off x="10554111" y="4982806"/>
            <a:ext cx="302339" cy="42022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0818270" y="5024633"/>
            <a:ext cx="292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40" name="직선 연결선 39"/>
          <p:cNvCxnSpPr/>
          <p:nvPr/>
        </p:nvCxnSpPr>
        <p:spPr>
          <a:xfrm flipV="1">
            <a:off x="3268241" y="3078480"/>
            <a:ext cx="383458" cy="19467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>
            <a:off x="3284955" y="3095903"/>
            <a:ext cx="383458" cy="19467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821798" y="3049143"/>
            <a:ext cx="427864" cy="282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M8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1655" y="2678307"/>
            <a:ext cx="427864" cy="282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M8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96000" y="2675357"/>
            <a:ext cx="427864" cy="282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M7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5" name="폭발 1 44"/>
          <p:cNvSpPr/>
          <p:nvPr/>
        </p:nvSpPr>
        <p:spPr>
          <a:xfrm>
            <a:off x="9961386" y="5764106"/>
            <a:ext cx="1926632" cy="1008760"/>
          </a:xfrm>
          <a:prstGeom prst="irregularSeal1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Add </a:t>
            </a:r>
            <a:r>
              <a:rPr kumimoji="0" lang="en-US" altLang="ko-KR" sz="1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ActiveTxList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46" name="폭발 1 45"/>
          <p:cNvSpPr/>
          <p:nvPr/>
        </p:nvSpPr>
        <p:spPr>
          <a:xfrm>
            <a:off x="3207774" y="3377614"/>
            <a:ext cx="1527933" cy="597433"/>
          </a:xfrm>
          <a:prstGeom prst="irregularSeal1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Check TT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41490904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39" grpId="0"/>
      <p:bldP spid="42" grpId="0"/>
      <p:bldP spid="43" grpId="0"/>
      <p:bldP spid="44" grpId="0"/>
      <p:bldP spid="45" grpId="0" animBg="1"/>
      <p:bldP spid="46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06609" y="311416"/>
            <a:ext cx="10515600" cy="1325563"/>
          </a:xfrm>
        </p:spPr>
        <p:txBody>
          <a:bodyPr/>
          <a:lstStyle/>
          <a:p>
            <a:r>
              <a:rPr lang="en-US" altLang="ko-KR" dirty="0"/>
              <a:t>Example </a:t>
            </a:r>
            <a:r>
              <a:rPr lang="en-US" altLang="ko-KR" dirty="0" err="1"/>
              <a:t>cont</a:t>
            </a:r>
            <a:r>
              <a:rPr lang="en-US" altLang="ko-KR" dirty="0"/>
              <a:t>(3)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/>
              <a:t>Commit</a:t>
            </a:r>
            <a:endParaRPr lang="ko-KR" altLang="en-US" sz="2400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551262" y="2631057"/>
          <a:ext cx="1666895" cy="1675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7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9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09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P5-R2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M7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094"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094"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094"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094"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85057" y="4594793"/>
            <a:ext cx="1799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Mapping Table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2505095" y="2636903"/>
          <a:ext cx="2293208" cy="18169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5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7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311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T1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M1,M2,M3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6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T3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P5-R2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963"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963"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963"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657329" y="4613473"/>
            <a:ext cx="202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Transaction Table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5017892" y="2631057"/>
          <a:ext cx="1683775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4591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591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591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591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591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951688" y="4613473"/>
            <a:ext cx="202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Dirty Page Table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383457" y="2436434"/>
            <a:ext cx="6471593" cy="27078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76135" y="5217309"/>
            <a:ext cx="16837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Memory</a:t>
            </a:r>
            <a:endParaRPr kumimoji="0" lang="ko-KR" alt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14" name="표 13"/>
          <p:cNvGraphicFramePr>
            <a:graphicFrameLocks noGrp="1"/>
          </p:cNvGraphicFramePr>
          <p:nvPr/>
        </p:nvGraphicFramePr>
        <p:xfrm>
          <a:off x="7691611" y="2495372"/>
          <a:ext cx="3926348" cy="1709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1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1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1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1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(M1)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(M2)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(M3)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(M4)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69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(M5)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(M6)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(M7)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(M8)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692"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692"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692"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812897" y="4453874"/>
            <a:ext cx="16837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PCM slot</a:t>
            </a:r>
            <a:endParaRPr kumimoji="0" lang="ko-KR" alt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819532" y="5559880"/>
            <a:ext cx="16837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FreeSlotBitMap</a:t>
            </a:r>
            <a:endParaRPr kumimoji="0" lang="ko-KR" alt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18" name="표 17"/>
          <p:cNvGraphicFramePr>
            <a:graphicFrameLocks noGrp="1"/>
          </p:cNvGraphicFramePr>
          <p:nvPr/>
        </p:nvGraphicFramePr>
        <p:xfrm>
          <a:off x="7691611" y="6040728"/>
          <a:ext cx="48489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4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631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T1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8762997" y="6465090"/>
            <a:ext cx="16837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ActiveTxList</a:t>
            </a:r>
            <a:endParaRPr kumimoji="0" lang="ko-KR" alt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7127241" y="2300747"/>
            <a:ext cx="4784540" cy="44721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762998" y="1913560"/>
            <a:ext cx="16837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PCM</a:t>
            </a:r>
            <a:endParaRPr kumimoji="0" lang="ko-KR" alt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22" name="표 21"/>
          <p:cNvGraphicFramePr>
            <a:graphicFrameLocks noGrp="1"/>
          </p:cNvGraphicFramePr>
          <p:nvPr>
            <p:extLst/>
          </p:nvPr>
        </p:nvGraphicFramePr>
        <p:xfrm>
          <a:off x="7691697" y="5067687"/>
          <a:ext cx="3330512" cy="283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6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63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63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63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63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63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322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1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1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1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0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1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0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1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1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" name="직선 연결선 4"/>
          <p:cNvCxnSpPr/>
          <p:nvPr/>
        </p:nvCxnSpPr>
        <p:spPr>
          <a:xfrm>
            <a:off x="1433543" y="2678307"/>
            <a:ext cx="383458" cy="19467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 flipV="1">
            <a:off x="1433543" y="2678307"/>
            <a:ext cx="383458" cy="19467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76939" y="2634643"/>
            <a:ext cx="427864" cy="282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M8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28" name="표 27"/>
          <p:cNvGraphicFramePr>
            <a:graphicFrameLocks noGrp="1"/>
          </p:cNvGraphicFramePr>
          <p:nvPr/>
        </p:nvGraphicFramePr>
        <p:xfrm>
          <a:off x="8255981" y="6040728"/>
          <a:ext cx="48489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4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631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T3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40" name="직선 연결선 39"/>
          <p:cNvCxnSpPr/>
          <p:nvPr/>
        </p:nvCxnSpPr>
        <p:spPr>
          <a:xfrm flipV="1">
            <a:off x="3268241" y="3078480"/>
            <a:ext cx="383458" cy="19467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>
            <a:off x="3284955" y="3095903"/>
            <a:ext cx="383458" cy="19467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821798" y="3049143"/>
            <a:ext cx="427864" cy="282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M8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1655" y="2678307"/>
            <a:ext cx="427864" cy="282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M8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96000" y="2675357"/>
            <a:ext cx="427864" cy="282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M7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34" name="폭발 1 33"/>
          <p:cNvSpPr/>
          <p:nvPr/>
        </p:nvSpPr>
        <p:spPr>
          <a:xfrm>
            <a:off x="9996522" y="5947066"/>
            <a:ext cx="1891495" cy="825799"/>
          </a:xfrm>
          <a:prstGeom prst="irregularSeal1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Remove from list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cxnSp>
        <p:nvCxnSpPr>
          <p:cNvPr id="35" name="직선 연결선 34"/>
          <p:cNvCxnSpPr/>
          <p:nvPr/>
        </p:nvCxnSpPr>
        <p:spPr>
          <a:xfrm flipV="1">
            <a:off x="8255981" y="6040728"/>
            <a:ext cx="507016" cy="424361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직선 연결선 35"/>
          <p:cNvCxnSpPr/>
          <p:nvPr/>
        </p:nvCxnSpPr>
        <p:spPr>
          <a:xfrm>
            <a:off x="8176506" y="6040727"/>
            <a:ext cx="643026" cy="41357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폭발 1 46"/>
          <p:cNvSpPr/>
          <p:nvPr/>
        </p:nvSpPr>
        <p:spPr>
          <a:xfrm>
            <a:off x="9999034" y="4141549"/>
            <a:ext cx="2385632" cy="943848"/>
          </a:xfrm>
          <a:prstGeom prst="irregularSeal1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Remove previous version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0203019" y="5025855"/>
            <a:ext cx="2936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0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50" name="직선 연결선 49"/>
          <p:cNvCxnSpPr/>
          <p:nvPr/>
        </p:nvCxnSpPr>
        <p:spPr>
          <a:xfrm flipV="1">
            <a:off x="5070494" y="2631057"/>
            <a:ext cx="1631173" cy="32630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직선 연결선 50"/>
          <p:cNvCxnSpPr/>
          <p:nvPr/>
        </p:nvCxnSpPr>
        <p:spPr>
          <a:xfrm>
            <a:off x="5085241" y="2675357"/>
            <a:ext cx="1583817" cy="37378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직선 연결선 58"/>
          <p:cNvCxnSpPr/>
          <p:nvPr/>
        </p:nvCxnSpPr>
        <p:spPr>
          <a:xfrm flipV="1">
            <a:off x="2571300" y="3041676"/>
            <a:ext cx="1678362" cy="38904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직선 연결선 59"/>
          <p:cNvCxnSpPr/>
          <p:nvPr/>
        </p:nvCxnSpPr>
        <p:spPr>
          <a:xfrm>
            <a:off x="2633236" y="3085976"/>
            <a:ext cx="1592995" cy="37224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5915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47" grpId="0" animBg="1"/>
      <p:bldP spid="3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85057" y="379729"/>
            <a:ext cx="10515600" cy="1325563"/>
          </a:xfrm>
        </p:spPr>
        <p:txBody>
          <a:bodyPr/>
          <a:lstStyle/>
          <a:p>
            <a:r>
              <a:rPr lang="en-US" altLang="ko-KR" dirty="0"/>
              <a:t>Example </a:t>
            </a:r>
            <a:r>
              <a:rPr lang="en-US" altLang="ko-KR" dirty="0" err="1"/>
              <a:t>cont</a:t>
            </a:r>
            <a:r>
              <a:rPr lang="en-US" altLang="ko-KR" dirty="0"/>
              <a:t>(2)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400" dirty="0"/>
              <a:t>Abort</a:t>
            </a:r>
            <a:endParaRPr lang="ko-KR" altLang="en-US" sz="2400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551262" y="2631057"/>
          <a:ext cx="1666895" cy="16754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478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90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509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P5-R2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M7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094"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5094"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5094"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5094"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85057" y="4594793"/>
            <a:ext cx="1799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Mapping Table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/>
        </p:nvGraphicFramePr>
        <p:xfrm>
          <a:off x="2505095" y="2636903"/>
          <a:ext cx="2293208" cy="18169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54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477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3118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T1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M1,M2,M3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0963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T3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P5-R2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0963"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0963"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0963"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657329" y="4613473"/>
            <a:ext cx="202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Transaction Table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10" name="표 9"/>
          <p:cNvGraphicFramePr>
            <a:graphicFrameLocks noGrp="1"/>
          </p:cNvGraphicFramePr>
          <p:nvPr/>
        </p:nvGraphicFramePr>
        <p:xfrm>
          <a:off x="5017892" y="2631057"/>
          <a:ext cx="1683775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5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64591"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591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4591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4591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591">
                <a:tc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951688" y="4613473"/>
            <a:ext cx="202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Dirty Page Table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383457" y="2436434"/>
            <a:ext cx="6471593" cy="270780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76135" y="5217309"/>
            <a:ext cx="16837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Memory</a:t>
            </a:r>
            <a:endParaRPr kumimoji="0" lang="ko-KR" alt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14" name="표 13"/>
          <p:cNvGraphicFramePr>
            <a:graphicFrameLocks noGrp="1"/>
          </p:cNvGraphicFramePr>
          <p:nvPr/>
        </p:nvGraphicFramePr>
        <p:xfrm>
          <a:off x="7691611" y="2495372"/>
          <a:ext cx="3926348" cy="17090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815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15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15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158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(M1)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(M2)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(M3)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(M4)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8692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(M5)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(M6)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(M7)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(M8)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8692"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8692"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8692"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812897" y="4453874"/>
            <a:ext cx="16837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PCM slot</a:t>
            </a:r>
            <a:endParaRPr kumimoji="0" lang="ko-KR" alt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8819532" y="5559880"/>
            <a:ext cx="16837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FreeSlotBitMap</a:t>
            </a:r>
            <a:endParaRPr kumimoji="0" lang="ko-KR" alt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18" name="표 17"/>
          <p:cNvGraphicFramePr>
            <a:graphicFrameLocks noGrp="1"/>
          </p:cNvGraphicFramePr>
          <p:nvPr/>
        </p:nvGraphicFramePr>
        <p:xfrm>
          <a:off x="7691611" y="6040728"/>
          <a:ext cx="48489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4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631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T1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9" name="TextBox 18"/>
          <p:cNvSpPr txBox="1"/>
          <p:nvPr/>
        </p:nvSpPr>
        <p:spPr>
          <a:xfrm>
            <a:off x="8762997" y="6465090"/>
            <a:ext cx="16837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 err="1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ActiveTxList</a:t>
            </a:r>
            <a:endParaRPr kumimoji="0" lang="ko-KR" alt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7127241" y="2300747"/>
            <a:ext cx="4784540" cy="447211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ko-KR" alt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8762998" y="1913560"/>
            <a:ext cx="16837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PCM</a:t>
            </a:r>
            <a:endParaRPr kumimoji="0" lang="ko-KR" altLang="en-US" sz="1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22" name="표 21"/>
          <p:cNvGraphicFramePr>
            <a:graphicFrameLocks noGrp="1"/>
          </p:cNvGraphicFramePr>
          <p:nvPr/>
        </p:nvGraphicFramePr>
        <p:xfrm>
          <a:off x="7691697" y="5067687"/>
          <a:ext cx="3330512" cy="2832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63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6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163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63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163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4163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4163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163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83224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1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1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1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0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1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0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1</a:t>
                      </a:r>
                      <a:endParaRPr lang="ko-KR" alt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dirty="0"/>
                        <a:t>0</a:t>
                      </a:r>
                      <a:endParaRPr lang="ko-KR" alt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5" name="직선 연결선 4"/>
          <p:cNvCxnSpPr/>
          <p:nvPr/>
        </p:nvCxnSpPr>
        <p:spPr>
          <a:xfrm>
            <a:off x="1433543" y="2678307"/>
            <a:ext cx="383458" cy="19467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 flipV="1">
            <a:off x="1433543" y="2678307"/>
            <a:ext cx="383458" cy="19467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776939" y="2634643"/>
            <a:ext cx="427864" cy="282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M8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aphicFrame>
        <p:nvGraphicFramePr>
          <p:cNvPr id="28" name="표 27"/>
          <p:cNvGraphicFramePr>
            <a:graphicFrameLocks noGrp="1"/>
          </p:cNvGraphicFramePr>
          <p:nvPr/>
        </p:nvGraphicFramePr>
        <p:xfrm>
          <a:off x="8255981" y="6040728"/>
          <a:ext cx="484895" cy="365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848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631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dirty="0"/>
                        <a:t>T3</a:t>
                      </a:r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9" name="직선 연결선 28"/>
          <p:cNvCxnSpPr/>
          <p:nvPr/>
        </p:nvCxnSpPr>
        <p:spPr>
          <a:xfrm>
            <a:off x="10475861" y="5040418"/>
            <a:ext cx="494851" cy="362615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직선 연결선 29"/>
          <p:cNvCxnSpPr/>
          <p:nvPr/>
        </p:nvCxnSpPr>
        <p:spPr>
          <a:xfrm flipV="1">
            <a:off x="10554111" y="4982806"/>
            <a:ext cx="302339" cy="420227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10818270" y="5024633"/>
            <a:ext cx="292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8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1</a:t>
            </a:r>
            <a:endParaRPr kumimoji="0" lang="ko-KR" alt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40" name="직선 연결선 39"/>
          <p:cNvCxnSpPr/>
          <p:nvPr/>
        </p:nvCxnSpPr>
        <p:spPr>
          <a:xfrm flipV="1">
            <a:off x="3268241" y="3078480"/>
            <a:ext cx="383458" cy="19467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직선 연결선 40"/>
          <p:cNvCxnSpPr/>
          <p:nvPr/>
        </p:nvCxnSpPr>
        <p:spPr>
          <a:xfrm>
            <a:off x="3284955" y="3095903"/>
            <a:ext cx="383458" cy="19467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3821798" y="3049143"/>
            <a:ext cx="427864" cy="282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M8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251655" y="2678307"/>
            <a:ext cx="427864" cy="282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M8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6096000" y="2675357"/>
            <a:ext cx="427864" cy="2820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M7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5" name="폭발 1 44"/>
          <p:cNvSpPr/>
          <p:nvPr/>
        </p:nvSpPr>
        <p:spPr>
          <a:xfrm>
            <a:off x="10065276" y="4377870"/>
            <a:ext cx="2126724" cy="662547"/>
          </a:xfrm>
          <a:prstGeom prst="irregularSeal1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err="1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FreeSlot</a:t>
            </a:r>
            <a:r>
              <a:rPr kumimoji="0" lang="en-US" altLang="ko-KR" sz="12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</a:rPr>
              <a:t> 1-&gt;0</a:t>
            </a:r>
            <a:endParaRPr kumimoji="0" lang="ko-KR" altLang="en-US" sz="1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</a:endParaRPr>
          </a:p>
        </p:txBody>
      </p:sp>
      <p:cxnSp>
        <p:nvCxnSpPr>
          <p:cNvPr id="34" name="직선 연결선 33"/>
          <p:cNvCxnSpPr/>
          <p:nvPr/>
        </p:nvCxnSpPr>
        <p:spPr>
          <a:xfrm flipV="1">
            <a:off x="8185176" y="6036116"/>
            <a:ext cx="577821" cy="36246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직선 연결선 34"/>
          <p:cNvCxnSpPr/>
          <p:nvPr/>
        </p:nvCxnSpPr>
        <p:spPr>
          <a:xfrm>
            <a:off x="8222357" y="6023662"/>
            <a:ext cx="540640" cy="382826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꺾인 연결선 48"/>
          <p:cNvCxnSpPr>
            <a:stCxn id="44" idx="0"/>
            <a:endCxn id="27" idx="0"/>
          </p:cNvCxnSpPr>
          <p:nvPr/>
        </p:nvCxnSpPr>
        <p:spPr>
          <a:xfrm rot="16200000" flipV="1">
            <a:off x="4130045" y="495469"/>
            <a:ext cx="40714" cy="4319061"/>
          </a:xfrm>
          <a:prstGeom prst="bentConnector3">
            <a:avLst>
              <a:gd name="adj1" fmla="val 1016088"/>
            </a:avLst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1779096" y="2716320"/>
            <a:ext cx="463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M7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cxnSp>
        <p:nvCxnSpPr>
          <p:cNvPr id="53" name="직선 연결선 52"/>
          <p:cNvCxnSpPr/>
          <p:nvPr/>
        </p:nvCxnSpPr>
        <p:spPr>
          <a:xfrm flipV="1">
            <a:off x="2505095" y="3061059"/>
            <a:ext cx="2174402" cy="33733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연결선 53"/>
          <p:cNvCxnSpPr/>
          <p:nvPr/>
        </p:nvCxnSpPr>
        <p:spPr>
          <a:xfrm>
            <a:off x="2480158" y="3068049"/>
            <a:ext cx="2243912" cy="32544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직선 연결선 66"/>
          <p:cNvCxnSpPr/>
          <p:nvPr/>
        </p:nvCxnSpPr>
        <p:spPr>
          <a:xfrm flipV="1">
            <a:off x="4779544" y="2653130"/>
            <a:ext cx="2174402" cy="337338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직선 연결선 67"/>
          <p:cNvCxnSpPr/>
          <p:nvPr/>
        </p:nvCxnSpPr>
        <p:spPr>
          <a:xfrm>
            <a:off x="4754607" y="2660120"/>
            <a:ext cx="2243912" cy="325443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6688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/>
      <p:bldP spid="45" grpId="0" animBg="1"/>
      <p:bldP spid="52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Recovery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780" y="1993805"/>
            <a:ext cx="8506439" cy="3660756"/>
          </a:xfrm>
        </p:spPr>
      </p:pic>
    </p:spTree>
    <p:extLst>
      <p:ext uri="{BB962C8B-B14F-4D97-AF65-F5344CB8AC3E}">
        <p14:creationId xmlns:p14="http://schemas.microsoft.com/office/powerpoint/2010/main" val="9036630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Overall Performance</a:t>
            </a:r>
            <a:endParaRPr lang="ko-KR" altLang="en-US" dirty="0"/>
          </a:p>
        </p:txBody>
      </p:sp>
      <p:pic>
        <p:nvPicPr>
          <p:cNvPr id="4" name="내용 개체 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3213" y="2206359"/>
            <a:ext cx="8358996" cy="3692996"/>
          </a:xfrm>
        </p:spPr>
      </p:pic>
    </p:spTree>
    <p:extLst>
      <p:ext uri="{BB962C8B-B14F-4D97-AF65-F5344CB8AC3E}">
        <p14:creationId xmlns:p14="http://schemas.microsoft.com/office/powerpoint/2010/main" val="397700869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Conclusion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Usage of NVRAM</a:t>
            </a:r>
          </a:p>
          <a:p>
            <a:pPr lvl="1"/>
            <a:r>
              <a:rPr lang="en-US" altLang="ko-KR" dirty="0"/>
              <a:t>Utilize Byte-addressable feature( Not Block Device)</a:t>
            </a:r>
          </a:p>
          <a:p>
            <a:pPr lvl="1"/>
            <a:r>
              <a:rPr lang="en-US" altLang="ko-KR" dirty="0"/>
              <a:t>Consider Endurance limit</a:t>
            </a:r>
          </a:p>
          <a:p>
            <a:pPr lvl="1"/>
            <a:r>
              <a:rPr lang="en-US" altLang="ko-KR" dirty="0"/>
              <a:t>How to use NVRAM</a:t>
            </a:r>
          </a:p>
          <a:p>
            <a:pPr lvl="2"/>
            <a:r>
              <a:rPr lang="en-US" altLang="ko-KR" dirty="0"/>
              <a:t>Cache?</a:t>
            </a:r>
          </a:p>
          <a:p>
            <a:pPr lvl="2"/>
            <a:r>
              <a:rPr lang="en-US" altLang="ko-KR" dirty="0"/>
              <a:t>Or All NVRAM store</a:t>
            </a:r>
          </a:p>
          <a:p>
            <a:pPr lvl="1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714014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ko-KR" dirty="0"/>
              <a:t>END of Presentation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64724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Characteristics of NVRAM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Low Latency as DRAM</a:t>
            </a:r>
          </a:p>
          <a:p>
            <a:r>
              <a:rPr lang="en-US" altLang="ko-KR" dirty="0"/>
              <a:t>Disparity of read/write latency</a:t>
            </a:r>
          </a:p>
          <a:p>
            <a:r>
              <a:rPr lang="en-US" altLang="ko-KR" dirty="0"/>
              <a:t>Byte-addressable</a:t>
            </a:r>
          </a:p>
          <a:p>
            <a:r>
              <a:rPr lang="en-US" altLang="ko-KR" dirty="0"/>
              <a:t>Non-Volatile, Persistent</a:t>
            </a:r>
          </a:p>
          <a:p>
            <a:r>
              <a:rPr lang="en-US" altLang="ko-KR" dirty="0"/>
              <a:t>Endurance limit</a:t>
            </a: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402257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Naïve method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(1) P-SQLITE:PRAM-Based Mobile DBMS for Write Performance Enhancement</a:t>
            </a:r>
          </a:p>
          <a:p>
            <a:pPr lvl="1"/>
            <a:r>
              <a:rPr lang="en-US" altLang="ko-KR" dirty="0"/>
              <a:t>Use PCM as Cache Layer : Hot Data -&gt; PCM , Cold Data -&gt; SSD</a:t>
            </a:r>
          </a:p>
          <a:p>
            <a:endParaRPr lang="en-US" altLang="ko-KR" dirty="0"/>
          </a:p>
        </p:txBody>
      </p:sp>
      <p:pic>
        <p:nvPicPr>
          <p:cNvPr id="4" name="내용 개체 틀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222" y="2039819"/>
            <a:ext cx="8474522" cy="3369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87413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However,</a:t>
            </a:r>
            <a:endParaRPr lang="ko-KR" altLang="en-US" dirty="0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7100" y="1177005"/>
            <a:ext cx="4600138" cy="2423443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pic>
        <p:nvPicPr>
          <p:cNvPr id="5" name="그림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0870" y="1177005"/>
            <a:ext cx="4600138" cy="2450073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7" name="모서리가 둥근 직사각형 6"/>
          <p:cNvSpPr/>
          <p:nvPr/>
        </p:nvSpPr>
        <p:spPr>
          <a:xfrm>
            <a:off x="8940612" y="4069588"/>
            <a:ext cx="1934125" cy="1517302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모서리가 둥근 직사각형 7"/>
          <p:cNvSpPr/>
          <p:nvPr/>
        </p:nvSpPr>
        <p:spPr>
          <a:xfrm>
            <a:off x="6846368" y="4794745"/>
            <a:ext cx="1055824" cy="241162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DATA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8940611" y="4320796"/>
            <a:ext cx="965387" cy="241162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DATA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9907675" y="4320796"/>
            <a:ext cx="967062" cy="241162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DATA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9909350" y="4563629"/>
            <a:ext cx="965387" cy="241162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DATA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8954761" y="4553583"/>
            <a:ext cx="951238" cy="241162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DATA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8954761" y="4804791"/>
            <a:ext cx="951238" cy="241162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DATA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9909354" y="4804791"/>
            <a:ext cx="965383" cy="241162"/>
          </a:xfrm>
          <a:prstGeom prst="round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DATA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500870" y="5738395"/>
            <a:ext cx="2085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Byte-addressable</a:t>
            </a:r>
            <a:endParaRPr lang="ko-KR" alt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8863458" y="5781156"/>
            <a:ext cx="2085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Block-addressable</a:t>
            </a:r>
            <a:endParaRPr lang="ko-KR" altLang="en-US" dirty="0"/>
          </a:p>
        </p:txBody>
      </p:sp>
      <p:sp>
        <p:nvSpPr>
          <p:cNvPr id="18" name="구름 17"/>
          <p:cNvSpPr/>
          <p:nvPr/>
        </p:nvSpPr>
        <p:spPr>
          <a:xfrm>
            <a:off x="110118" y="4257577"/>
            <a:ext cx="6225321" cy="993949"/>
          </a:xfrm>
          <a:prstGeom prst="cloud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600" dirty="0">
                <a:solidFill>
                  <a:schemeClr val="tx1"/>
                </a:solidFill>
              </a:rPr>
              <a:t>PCM is </a:t>
            </a:r>
            <a:r>
              <a:rPr lang="en-US" altLang="ko-KR" sz="1600" dirty="0">
                <a:solidFill>
                  <a:srgbClr val="FF0000"/>
                </a:solidFill>
              </a:rPr>
              <a:t>not appropriate </a:t>
            </a:r>
            <a:r>
              <a:rPr lang="en-US" altLang="ko-KR" sz="1600" dirty="0">
                <a:solidFill>
                  <a:schemeClr val="tx1"/>
                </a:solidFill>
              </a:rPr>
              <a:t>for Block Access !!</a:t>
            </a:r>
            <a:endParaRPr lang="ko-KR" alt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4331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Therefore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Focus on storing small data utilizing PCM</a:t>
            </a:r>
          </a:p>
          <a:p>
            <a:pPr lvl="1"/>
            <a:r>
              <a:rPr lang="en-US" altLang="ko-KR" dirty="0"/>
              <a:t>Especially, Log, Write-Ahead Log</a:t>
            </a:r>
          </a:p>
          <a:p>
            <a:endParaRPr lang="ko-KR" altLang="en-US" dirty="0"/>
          </a:p>
        </p:txBody>
      </p:sp>
      <p:sp>
        <p:nvSpPr>
          <p:cNvPr id="4" name="모서리가 둥근 직사각형 3"/>
          <p:cNvSpPr/>
          <p:nvPr/>
        </p:nvSpPr>
        <p:spPr>
          <a:xfrm>
            <a:off x="888580" y="2217258"/>
            <a:ext cx="5130383" cy="409206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7164621" y="3789363"/>
            <a:ext cx="753626" cy="30145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>
                <a:solidFill>
                  <a:schemeClr val="tx1"/>
                </a:solidFill>
              </a:rPr>
              <a:t>Log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6" name="직사각형 5"/>
          <p:cNvSpPr/>
          <p:nvPr/>
        </p:nvSpPr>
        <p:spPr>
          <a:xfrm>
            <a:off x="1294565" y="2773346"/>
            <a:ext cx="713433" cy="422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1</a:t>
            </a:r>
            <a:endParaRPr lang="ko-KR" altLang="en-US" dirty="0"/>
          </a:p>
        </p:txBody>
      </p:sp>
      <p:sp>
        <p:nvSpPr>
          <p:cNvPr id="7" name="직사각형 6"/>
          <p:cNvSpPr/>
          <p:nvPr/>
        </p:nvSpPr>
        <p:spPr>
          <a:xfrm>
            <a:off x="2372946" y="2773346"/>
            <a:ext cx="713433" cy="422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8" name="직사각형 7"/>
          <p:cNvSpPr/>
          <p:nvPr/>
        </p:nvSpPr>
        <p:spPr>
          <a:xfrm>
            <a:off x="1294565" y="3416441"/>
            <a:ext cx="713433" cy="422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3</a:t>
            </a:r>
            <a:endParaRPr lang="ko-KR" altLang="en-US" dirty="0"/>
          </a:p>
        </p:txBody>
      </p:sp>
      <p:sp>
        <p:nvSpPr>
          <p:cNvPr id="9" name="직사각형 8"/>
          <p:cNvSpPr/>
          <p:nvPr/>
        </p:nvSpPr>
        <p:spPr>
          <a:xfrm>
            <a:off x="2372945" y="3416440"/>
            <a:ext cx="713433" cy="422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4</a:t>
            </a:r>
            <a:endParaRPr lang="ko-KR" alt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637880" y="1762900"/>
            <a:ext cx="735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DB</a:t>
            </a:r>
            <a:endParaRPr lang="ko-KR" altLang="en-US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1155561" y="2592477"/>
            <a:ext cx="2110153" cy="152734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직사각형 11"/>
          <p:cNvSpPr/>
          <p:nvPr/>
        </p:nvSpPr>
        <p:spPr>
          <a:xfrm>
            <a:off x="3707848" y="2775021"/>
            <a:ext cx="713433" cy="422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88</a:t>
            </a:r>
            <a:endParaRPr lang="ko-KR" altLang="en-US" dirty="0"/>
          </a:p>
        </p:txBody>
      </p:sp>
      <p:sp>
        <p:nvSpPr>
          <p:cNvPr id="13" name="직사각형 12"/>
          <p:cNvSpPr/>
          <p:nvPr/>
        </p:nvSpPr>
        <p:spPr>
          <a:xfrm>
            <a:off x="4786229" y="2775021"/>
            <a:ext cx="713433" cy="422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6</a:t>
            </a:r>
            <a:endParaRPr lang="ko-KR" altLang="en-US" dirty="0"/>
          </a:p>
        </p:txBody>
      </p:sp>
      <p:sp>
        <p:nvSpPr>
          <p:cNvPr id="14" name="직사각형 13"/>
          <p:cNvSpPr/>
          <p:nvPr/>
        </p:nvSpPr>
        <p:spPr>
          <a:xfrm>
            <a:off x="3707848" y="3418116"/>
            <a:ext cx="713433" cy="422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7</a:t>
            </a:r>
            <a:endParaRPr lang="ko-KR" altLang="en-US" dirty="0"/>
          </a:p>
        </p:txBody>
      </p:sp>
      <p:sp>
        <p:nvSpPr>
          <p:cNvPr id="15" name="직사각형 14"/>
          <p:cNvSpPr/>
          <p:nvPr/>
        </p:nvSpPr>
        <p:spPr>
          <a:xfrm>
            <a:off x="4786228" y="3418115"/>
            <a:ext cx="713433" cy="422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8</a:t>
            </a:r>
            <a:endParaRPr lang="ko-KR" altLang="en-US" dirty="0"/>
          </a:p>
        </p:txBody>
      </p:sp>
      <p:sp>
        <p:nvSpPr>
          <p:cNvPr id="16" name="모서리가 둥근 직사각형 15"/>
          <p:cNvSpPr/>
          <p:nvPr/>
        </p:nvSpPr>
        <p:spPr>
          <a:xfrm>
            <a:off x="3568844" y="2594152"/>
            <a:ext cx="2110153" cy="152734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7" name="직사각형 16"/>
          <p:cNvSpPr/>
          <p:nvPr/>
        </p:nvSpPr>
        <p:spPr>
          <a:xfrm>
            <a:off x="1306288" y="4768299"/>
            <a:ext cx="713433" cy="422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9</a:t>
            </a:r>
            <a:endParaRPr lang="ko-KR" alt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2384669" y="4768299"/>
            <a:ext cx="713433" cy="422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10</a:t>
            </a:r>
            <a:endParaRPr lang="ko-KR" altLang="en-US" dirty="0"/>
          </a:p>
        </p:txBody>
      </p:sp>
      <p:sp>
        <p:nvSpPr>
          <p:cNvPr id="19" name="직사각형 18"/>
          <p:cNvSpPr/>
          <p:nvPr/>
        </p:nvSpPr>
        <p:spPr>
          <a:xfrm>
            <a:off x="1306288" y="5411394"/>
            <a:ext cx="713433" cy="422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11</a:t>
            </a:r>
            <a:endParaRPr lang="ko-KR" altLang="en-US" dirty="0"/>
          </a:p>
        </p:txBody>
      </p:sp>
      <p:sp>
        <p:nvSpPr>
          <p:cNvPr id="20" name="직사각형 19"/>
          <p:cNvSpPr/>
          <p:nvPr/>
        </p:nvSpPr>
        <p:spPr>
          <a:xfrm>
            <a:off x="2384668" y="5411393"/>
            <a:ext cx="713433" cy="422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12</a:t>
            </a:r>
            <a:endParaRPr lang="ko-KR" altLang="en-US" dirty="0"/>
          </a:p>
        </p:txBody>
      </p:sp>
      <p:sp>
        <p:nvSpPr>
          <p:cNvPr id="21" name="모서리가 둥근 직사각형 20"/>
          <p:cNvSpPr/>
          <p:nvPr/>
        </p:nvSpPr>
        <p:spPr>
          <a:xfrm>
            <a:off x="1167284" y="4587430"/>
            <a:ext cx="2110153" cy="152734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2" name="TextBox 21"/>
          <p:cNvSpPr txBox="1"/>
          <p:nvPr/>
        </p:nvSpPr>
        <p:spPr>
          <a:xfrm>
            <a:off x="1369924" y="2250979"/>
            <a:ext cx="8524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/>
              <a:t>page1</a:t>
            </a:r>
            <a:endParaRPr lang="ko-KR" altLang="en-US" sz="14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3722916" y="2242605"/>
            <a:ext cx="8524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/>
              <a:t>page2</a:t>
            </a:r>
            <a:endParaRPr lang="ko-KR" altLang="en-US" sz="1400" b="1" dirty="0"/>
          </a:p>
        </p:txBody>
      </p:sp>
      <p:sp>
        <p:nvSpPr>
          <p:cNvPr id="24" name="TextBox 23"/>
          <p:cNvSpPr txBox="1"/>
          <p:nvPr/>
        </p:nvSpPr>
        <p:spPr>
          <a:xfrm>
            <a:off x="1374954" y="4235824"/>
            <a:ext cx="8524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/>
              <a:t>page3</a:t>
            </a:r>
            <a:endParaRPr lang="ko-KR" altLang="en-US" sz="1400" b="1" dirty="0"/>
          </a:p>
        </p:txBody>
      </p:sp>
      <p:sp>
        <p:nvSpPr>
          <p:cNvPr id="25" name="번개 24"/>
          <p:cNvSpPr/>
          <p:nvPr/>
        </p:nvSpPr>
        <p:spPr>
          <a:xfrm>
            <a:off x="4183120" y="1762900"/>
            <a:ext cx="1390726" cy="3005399"/>
          </a:xfrm>
          <a:prstGeom prst="lightningBolt">
            <a:avLst/>
          </a:prstGeom>
          <a:solidFill>
            <a:srgbClr val="FFFF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>
                <a:solidFill>
                  <a:schemeClr val="tx1"/>
                </a:solidFill>
              </a:rPr>
              <a:t>Crash</a:t>
            </a:r>
            <a:endParaRPr lang="ko-KR" altLang="en-US" sz="2000" b="1" dirty="0">
              <a:solidFill>
                <a:schemeClr val="tx1"/>
              </a:solidFill>
            </a:endParaRPr>
          </a:p>
        </p:txBody>
      </p:sp>
      <p:sp>
        <p:nvSpPr>
          <p:cNvPr id="26" name="모서리가 둥근 직사각형 25"/>
          <p:cNvSpPr/>
          <p:nvPr/>
        </p:nvSpPr>
        <p:spPr>
          <a:xfrm>
            <a:off x="9040867" y="2059915"/>
            <a:ext cx="2110153" cy="152734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직사각형 26"/>
          <p:cNvSpPr/>
          <p:nvPr/>
        </p:nvSpPr>
        <p:spPr>
          <a:xfrm>
            <a:off x="9216029" y="2314475"/>
            <a:ext cx="713433" cy="422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5</a:t>
            </a:r>
            <a:endParaRPr lang="ko-KR" altLang="en-US" dirty="0"/>
          </a:p>
        </p:txBody>
      </p:sp>
      <p:sp>
        <p:nvSpPr>
          <p:cNvPr id="28" name="직사각형 27"/>
          <p:cNvSpPr/>
          <p:nvPr/>
        </p:nvSpPr>
        <p:spPr>
          <a:xfrm>
            <a:off x="10294410" y="2314475"/>
            <a:ext cx="713433" cy="422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6</a:t>
            </a:r>
            <a:endParaRPr lang="ko-KR" altLang="en-US" dirty="0"/>
          </a:p>
        </p:txBody>
      </p:sp>
      <p:sp>
        <p:nvSpPr>
          <p:cNvPr id="29" name="직사각형 28"/>
          <p:cNvSpPr/>
          <p:nvPr/>
        </p:nvSpPr>
        <p:spPr>
          <a:xfrm>
            <a:off x="9216029" y="2957570"/>
            <a:ext cx="713433" cy="422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7</a:t>
            </a:r>
            <a:endParaRPr lang="ko-KR" altLang="en-US" dirty="0"/>
          </a:p>
        </p:txBody>
      </p:sp>
      <p:sp>
        <p:nvSpPr>
          <p:cNvPr id="30" name="직사각형 29"/>
          <p:cNvSpPr/>
          <p:nvPr/>
        </p:nvSpPr>
        <p:spPr>
          <a:xfrm>
            <a:off x="10294409" y="2957569"/>
            <a:ext cx="713433" cy="422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8</a:t>
            </a:r>
            <a:endParaRPr lang="ko-KR" altLang="en-US" dirty="0"/>
          </a:p>
        </p:txBody>
      </p:sp>
      <p:sp>
        <p:nvSpPr>
          <p:cNvPr id="31" name="모서리가 둥근 직사각형 30"/>
          <p:cNvSpPr/>
          <p:nvPr/>
        </p:nvSpPr>
        <p:spPr>
          <a:xfrm>
            <a:off x="9000672" y="4290657"/>
            <a:ext cx="2110153" cy="152734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2" name="직사각형 31"/>
          <p:cNvSpPr/>
          <p:nvPr/>
        </p:nvSpPr>
        <p:spPr>
          <a:xfrm>
            <a:off x="9235766" y="4460444"/>
            <a:ext cx="1636550" cy="3078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Insert 5</a:t>
            </a:r>
            <a:endParaRPr lang="ko-KR" altLang="en-US" dirty="0"/>
          </a:p>
        </p:txBody>
      </p:sp>
      <p:cxnSp>
        <p:nvCxnSpPr>
          <p:cNvPr id="38" name="꺾인 연결선 37"/>
          <p:cNvCxnSpPr>
            <a:stCxn id="5" idx="3"/>
            <a:endCxn id="26" idx="1"/>
          </p:cNvCxnSpPr>
          <p:nvPr/>
        </p:nvCxnSpPr>
        <p:spPr>
          <a:xfrm flipV="1">
            <a:off x="7918247" y="2823590"/>
            <a:ext cx="1122620" cy="1116498"/>
          </a:xfrm>
          <a:prstGeom prst="bentConnector3">
            <a:avLst>
              <a:gd name="adj1" fmla="val 50000"/>
            </a:avLst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꺾인 연결선 38"/>
          <p:cNvCxnSpPr>
            <a:stCxn id="5" idx="3"/>
            <a:endCxn id="31" idx="1"/>
          </p:cNvCxnSpPr>
          <p:nvPr/>
        </p:nvCxnSpPr>
        <p:spPr>
          <a:xfrm>
            <a:off x="7918247" y="3940088"/>
            <a:ext cx="1082425" cy="1114244"/>
          </a:xfrm>
          <a:prstGeom prst="bentConnector3">
            <a:avLst>
              <a:gd name="adj1" fmla="val 50928"/>
            </a:avLst>
          </a:prstGeom>
          <a:ln w="317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직사각형 45"/>
          <p:cNvSpPr/>
          <p:nvPr/>
        </p:nvSpPr>
        <p:spPr>
          <a:xfrm>
            <a:off x="6271852" y="4997391"/>
            <a:ext cx="713433" cy="422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88</a:t>
            </a:r>
            <a:endParaRPr lang="ko-KR" altLang="en-US" dirty="0"/>
          </a:p>
        </p:txBody>
      </p:sp>
      <p:sp>
        <p:nvSpPr>
          <p:cNvPr id="47" name="직사각형 46"/>
          <p:cNvSpPr/>
          <p:nvPr/>
        </p:nvSpPr>
        <p:spPr>
          <a:xfrm>
            <a:off x="7350233" y="4997391"/>
            <a:ext cx="713433" cy="422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6</a:t>
            </a:r>
            <a:endParaRPr lang="ko-KR" altLang="en-US" dirty="0"/>
          </a:p>
        </p:txBody>
      </p:sp>
      <p:sp>
        <p:nvSpPr>
          <p:cNvPr id="48" name="직사각형 47"/>
          <p:cNvSpPr/>
          <p:nvPr/>
        </p:nvSpPr>
        <p:spPr>
          <a:xfrm>
            <a:off x="6271852" y="5640486"/>
            <a:ext cx="713433" cy="422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7</a:t>
            </a:r>
            <a:endParaRPr lang="ko-KR" altLang="en-US" dirty="0"/>
          </a:p>
        </p:txBody>
      </p:sp>
      <p:sp>
        <p:nvSpPr>
          <p:cNvPr id="49" name="직사각형 48"/>
          <p:cNvSpPr/>
          <p:nvPr/>
        </p:nvSpPr>
        <p:spPr>
          <a:xfrm>
            <a:off x="7350232" y="5640485"/>
            <a:ext cx="713433" cy="4220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8</a:t>
            </a:r>
            <a:endParaRPr lang="ko-KR" altLang="en-US" dirty="0"/>
          </a:p>
        </p:txBody>
      </p:sp>
      <p:sp>
        <p:nvSpPr>
          <p:cNvPr id="50" name="모서리가 둥근 직사각형 49"/>
          <p:cNvSpPr/>
          <p:nvPr/>
        </p:nvSpPr>
        <p:spPr>
          <a:xfrm>
            <a:off x="6132848" y="4816522"/>
            <a:ext cx="2110153" cy="1527349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TextBox 50"/>
          <p:cNvSpPr txBox="1"/>
          <p:nvPr/>
        </p:nvSpPr>
        <p:spPr>
          <a:xfrm>
            <a:off x="6260138" y="4438464"/>
            <a:ext cx="8524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/>
              <a:t>original</a:t>
            </a:r>
            <a:endParaRPr lang="ko-KR" altLang="en-US" sz="1400" b="1" dirty="0"/>
          </a:p>
        </p:txBody>
      </p:sp>
      <p:sp>
        <p:nvSpPr>
          <p:cNvPr id="53" name="직사각형 52"/>
          <p:cNvSpPr/>
          <p:nvPr/>
        </p:nvSpPr>
        <p:spPr>
          <a:xfrm>
            <a:off x="3707013" y="2781369"/>
            <a:ext cx="713433" cy="422031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/>
              <a:t>5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2399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/>
      <p:bldP spid="5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/>
              <a:t>In SQLite,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Write Amplification</a:t>
            </a:r>
          </a:p>
          <a:p>
            <a:pPr lvl="1"/>
            <a:r>
              <a:rPr lang="en-US" altLang="ko-KR" dirty="0"/>
              <a:t>SQLite Journaling mode (Delete and WAL)</a:t>
            </a:r>
          </a:p>
          <a:p>
            <a:pPr lvl="2"/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23592" y="1700808"/>
            <a:ext cx="3100496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/>
              <a:t>Delete mode (Rollback journal)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2890312" y="2787412"/>
            <a:ext cx="936104" cy="5619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DB file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783632" y="2276872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Insert data </a:t>
            </a:r>
            <a:endParaRPr lang="ko-KR" altLang="en-US" dirty="0"/>
          </a:p>
        </p:txBody>
      </p:sp>
      <p:sp>
        <p:nvSpPr>
          <p:cNvPr id="10" name="직사각형 9"/>
          <p:cNvSpPr/>
          <p:nvPr/>
        </p:nvSpPr>
        <p:spPr>
          <a:xfrm>
            <a:off x="3935760" y="2389530"/>
            <a:ext cx="32611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아래쪽 화살표 10"/>
          <p:cNvSpPr/>
          <p:nvPr/>
        </p:nvSpPr>
        <p:spPr>
          <a:xfrm>
            <a:off x="3935760" y="3600440"/>
            <a:ext cx="936104" cy="288032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13" name="구부러진 연결선 12"/>
          <p:cNvCxnSpPr>
            <a:stCxn id="5" idx="3"/>
            <a:endCxn id="14" idx="0"/>
          </p:cNvCxnSpPr>
          <p:nvPr/>
        </p:nvCxnSpPr>
        <p:spPr>
          <a:xfrm>
            <a:off x="3826416" y="3068392"/>
            <a:ext cx="1657516" cy="950776"/>
          </a:xfrm>
          <a:prstGeom prst="curvedConnector2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직사각형 13"/>
          <p:cNvSpPr/>
          <p:nvPr/>
        </p:nvSpPr>
        <p:spPr>
          <a:xfrm>
            <a:off x="5015880" y="4019168"/>
            <a:ext cx="936104" cy="5619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journal file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655840" y="2969188"/>
            <a:ext cx="7200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copy</a:t>
            </a:r>
            <a:endParaRPr lang="ko-KR" altLang="en-US" dirty="0"/>
          </a:p>
        </p:txBody>
      </p:sp>
      <p:sp>
        <p:nvSpPr>
          <p:cNvPr id="18" name="직사각형 17"/>
          <p:cNvSpPr/>
          <p:nvPr/>
        </p:nvSpPr>
        <p:spPr>
          <a:xfrm>
            <a:off x="2927648" y="4019168"/>
            <a:ext cx="936104" cy="5619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DB file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3537640" y="4437112"/>
            <a:ext cx="32611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아래쪽 화살표 19"/>
          <p:cNvSpPr/>
          <p:nvPr/>
        </p:nvSpPr>
        <p:spPr>
          <a:xfrm>
            <a:off x="3935760" y="4869160"/>
            <a:ext cx="936104" cy="288032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1" name="직사각형 20"/>
          <p:cNvSpPr/>
          <p:nvPr/>
        </p:nvSpPr>
        <p:spPr>
          <a:xfrm>
            <a:off x="5015880" y="5243304"/>
            <a:ext cx="936104" cy="5619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journal file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2" name="직사각형 21"/>
          <p:cNvSpPr/>
          <p:nvPr/>
        </p:nvSpPr>
        <p:spPr>
          <a:xfrm>
            <a:off x="2927648" y="5243304"/>
            <a:ext cx="936104" cy="5619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DB file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3537640" y="5661248"/>
            <a:ext cx="32611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25" name="직선 연결선 24"/>
          <p:cNvCxnSpPr/>
          <p:nvPr/>
        </p:nvCxnSpPr>
        <p:spPr>
          <a:xfrm>
            <a:off x="4871864" y="5157192"/>
            <a:ext cx="1224136" cy="7200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직선 연결선 25"/>
          <p:cNvCxnSpPr/>
          <p:nvPr/>
        </p:nvCxnSpPr>
        <p:spPr>
          <a:xfrm flipH="1">
            <a:off x="4871864" y="5157192"/>
            <a:ext cx="1224136" cy="7200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폭발 1 30"/>
          <p:cNvSpPr/>
          <p:nvPr/>
        </p:nvSpPr>
        <p:spPr>
          <a:xfrm>
            <a:off x="1823572" y="3879696"/>
            <a:ext cx="1114792" cy="764664"/>
          </a:xfrm>
          <a:prstGeom prst="irregularSeal1">
            <a:avLst/>
          </a:prstGeom>
          <a:solidFill>
            <a:schemeClr val="accent4">
              <a:lumMod val="75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>
                <a:solidFill>
                  <a:schemeClr val="tx1"/>
                </a:solidFill>
              </a:rPr>
              <a:t>2 write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  <p:sp>
        <p:nvSpPr>
          <p:cNvPr id="33" name="직사각형 32"/>
          <p:cNvSpPr/>
          <p:nvPr/>
        </p:nvSpPr>
        <p:spPr>
          <a:xfrm>
            <a:off x="1703512" y="1700808"/>
            <a:ext cx="4464496" cy="46085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" name="TextBox 35"/>
          <p:cNvSpPr txBox="1"/>
          <p:nvPr/>
        </p:nvSpPr>
        <p:spPr>
          <a:xfrm>
            <a:off x="6750928" y="1700808"/>
            <a:ext cx="3600400" cy="36933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ko-KR" dirty="0"/>
              <a:t>WAL mode (Write-Ahead Logging)</a:t>
            </a:r>
            <a:endParaRPr lang="ko-KR" altLang="en-US" dirty="0"/>
          </a:p>
        </p:txBody>
      </p:sp>
      <p:sp>
        <p:nvSpPr>
          <p:cNvPr id="37" name="직사각형 36"/>
          <p:cNvSpPr/>
          <p:nvPr/>
        </p:nvSpPr>
        <p:spPr>
          <a:xfrm>
            <a:off x="6390888" y="1700808"/>
            <a:ext cx="4169608" cy="46085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" name="직사각형 37"/>
          <p:cNvSpPr/>
          <p:nvPr/>
        </p:nvSpPr>
        <p:spPr>
          <a:xfrm>
            <a:off x="7032104" y="2723024"/>
            <a:ext cx="936104" cy="5619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DB file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960096" y="2348880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dirty="0"/>
              <a:t>Insert data </a:t>
            </a:r>
            <a:endParaRPr lang="ko-KR" altLang="en-US" dirty="0"/>
          </a:p>
        </p:txBody>
      </p:sp>
      <p:sp>
        <p:nvSpPr>
          <p:cNvPr id="40" name="직사각형 39"/>
          <p:cNvSpPr/>
          <p:nvPr/>
        </p:nvSpPr>
        <p:spPr>
          <a:xfrm>
            <a:off x="8112224" y="2461538"/>
            <a:ext cx="32611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1" name="아래쪽 화살표 40"/>
          <p:cNvSpPr/>
          <p:nvPr/>
        </p:nvSpPr>
        <p:spPr>
          <a:xfrm>
            <a:off x="7932360" y="3591664"/>
            <a:ext cx="936104" cy="288032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2" name="직사각형 41"/>
          <p:cNvSpPr/>
          <p:nvPr/>
        </p:nvSpPr>
        <p:spPr>
          <a:xfrm>
            <a:off x="7032104" y="4019168"/>
            <a:ext cx="936104" cy="5619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DB file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3" name="직사각형 42"/>
          <p:cNvSpPr/>
          <p:nvPr/>
        </p:nvSpPr>
        <p:spPr>
          <a:xfrm>
            <a:off x="8760296" y="4005064"/>
            <a:ext cx="936104" cy="5619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WAL file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44" name="직사각형 43"/>
          <p:cNvSpPr/>
          <p:nvPr/>
        </p:nvSpPr>
        <p:spPr>
          <a:xfrm>
            <a:off x="9370288" y="4421088"/>
            <a:ext cx="32611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45" name="구부러진 연결선 44"/>
          <p:cNvCxnSpPr>
            <a:stCxn id="40" idx="2"/>
            <a:endCxn id="44" idx="3"/>
          </p:cNvCxnSpPr>
          <p:nvPr/>
        </p:nvCxnSpPr>
        <p:spPr>
          <a:xfrm rot="16200000" flipH="1">
            <a:off x="8042069" y="2838765"/>
            <a:ext cx="1887542" cy="1421120"/>
          </a:xfrm>
          <a:prstGeom prst="curvedConnector4">
            <a:avLst>
              <a:gd name="adj1" fmla="val 48093"/>
              <a:gd name="adj2" fmla="val 11608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직사각형 48"/>
          <p:cNvSpPr/>
          <p:nvPr/>
        </p:nvSpPr>
        <p:spPr>
          <a:xfrm>
            <a:off x="7032104" y="5177956"/>
            <a:ext cx="936104" cy="5619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DB file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50" name="아래쪽 화살표 49"/>
          <p:cNvSpPr/>
          <p:nvPr/>
        </p:nvSpPr>
        <p:spPr>
          <a:xfrm>
            <a:off x="7968208" y="4725144"/>
            <a:ext cx="936104" cy="288032"/>
          </a:xfrm>
          <a:prstGeom prst="downArrow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1" name="직사각형 50"/>
          <p:cNvSpPr/>
          <p:nvPr/>
        </p:nvSpPr>
        <p:spPr>
          <a:xfrm>
            <a:off x="7642096" y="5589240"/>
            <a:ext cx="32611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2" name="직사각형 51"/>
          <p:cNvSpPr/>
          <p:nvPr/>
        </p:nvSpPr>
        <p:spPr>
          <a:xfrm>
            <a:off x="8769012" y="5177956"/>
            <a:ext cx="936104" cy="56196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>
                <a:solidFill>
                  <a:schemeClr val="tx1"/>
                </a:solidFill>
              </a:rPr>
              <a:t>WAL file</a:t>
            </a:r>
            <a:endParaRPr lang="ko-KR" altLang="en-US" sz="1200" dirty="0">
              <a:solidFill>
                <a:schemeClr val="tx1"/>
              </a:solidFill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9370288" y="5587320"/>
            <a:ext cx="326112" cy="1440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55" name="직선 화살표 연결선 54"/>
          <p:cNvCxnSpPr>
            <a:stCxn id="52" idx="1"/>
            <a:endCxn id="49" idx="3"/>
          </p:cNvCxnSpPr>
          <p:nvPr/>
        </p:nvCxnSpPr>
        <p:spPr>
          <a:xfrm flipH="1">
            <a:off x="7968208" y="5458936"/>
            <a:ext cx="800804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7955220" y="5517544"/>
            <a:ext cx="852872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050" b="1" dirty="0"/>
              <a:t>checkpoint</a:t>
            </a:r>
            <a:endParaRPr lang="ko-KR" altLang="en-US" sz="1050" b="1" dirty="0"/>
          </a:p>
        </p:txBody>
      </p:sp>
      <p:sp>
        <p:nvSpPr>
          <p:cNvPr id="60" name="폭발 1 59"/>
          <p:cNvSpPr/>
          <p:nvPr/>
        </p:nvSpPr>
        <p:spPr>
          <a:xfrm>
            <a:off x="9480376" y="4536544"/>
            <a:ext cx="1114792" cy="764664"/>
          </a:xfrm>
          <a:prstGeom prst="irregularSeal1">
            <a:avLst/>
          </a:prstGeom>
          <a:solidFill>
            <a:schemeClr val="accent4">
              <a:lumMod val="75000"/>
              <a:alpha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>
                <a:solidFill>
                  <a:schemeClr val="tx1"/>
                </a:solidFill>
              </a:rPr>
              <a:t>2 write</a:t>
            </a:r>
            <a:endParaRPr lang="ko-KR" altLang="en-US" sz="1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542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6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9" grpId="0"/>
      <p:bldP spid="10" grpId="0" animBg="1"/>
      <p:bldP spid="11" grpId="0" animBg="1"/>
      <p:bldP spid="14" grpId="0" animBg="1"/>
      <p:bldP spid="17" grpId="0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31" grpId="0" animBg="1"/>
      <p:bldP spid="33" grpId="0" animBg="1"/>
      <p:bldP spid="36" grpId="0" animBg="1"/>
      <p:bldP spid="37" grpId="0" animBg="1"/>
      <p:bldP spid="38" grpId="0" animBg="1"/>
      <p:bldP spid="39" grpId="0"/>
      <p:bldP spid="40" grpId="0" animBg="1"/>
      <p:bldP spid="41" grpId="0" animBg="1"/>
      <p:bldP spid="42" grpId="0" animBg="1"/>
      <p:bldP spid="43" grpId="0" animBg="1"/>
      <p:bldP spid="44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9" grpId="0"/>
      <p:bldP spid="6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2400" dirty="0"/>
              <a:t>(2) SQLite Optimization with Phase Change Memory for Mobile Application</a:t>
            </a:r>
            <a:endParaRPr lang="ko-KR" altLang="en-US" sz="2400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Applying Per-Page logging</a:t>
            </a:r>
            <a:endParaRPr lang="ko-KR" altLang="en-US" dirty="0"/>
          </a:p>
        </p:txBody>
      </p:sp>
      <p:grpSp>
        <p:nvGrpSpPr>
          <p:cNvPr id="8" name="그룹 7"/>
          <p:cNvGrpSpPr/>
          <p:nvPr/>
        </p:nvGrpSpPr>
        <p:grpSpPr>
          <a:xfrm>
            <a:off x="2711623" y="3645024"/>
            <a:ext cx="3225956" cy="1512168"/>
            <a:chOff x="2447764" y="3707926"/>
            <a:chExt cx="1512168" cy="1512168"/>
          </a:xfrm>
        </p:grpSpPr>
        <p:sp>
          <p:nvSpPr>
            <p:cNvPr id="4" name="원통 3"/>
            <p:cNvSpPr/>
            <p:nvPr/>
          </p:nvSpPr>
          <p:spPr>
            <a:xfrm>
              <a:off x="2447764" y="3707926"/>
              <a:ext cx="1512168" cy="1512168"/>
            </a:xfrm>
            <a:prstGeom prst="can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latinLnBrk="0"/>
              <a:endParaRPr lang="ko-KR" altLang="en-US" kern="0">
                <a:solidFill>
                  <a:sysClr val="windowText" lastClr="000000"/>
                </a:solidFill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488269" y="4125456"/>
              <a:ext cx="837093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atinLnBrk="0"/>
              <a:r>
                <a:rPr lang="en-US" altLang="ko-KR" sz="1600" b="1" kern="0" dirty="0">
                  <a:solidFill>
                    <a:sysClr val="windowText" lastClr="000000"/>
                  </a:solidFill>
                </a:rPr>
                <a:t>Flash Storage</a:t>
              </a:r>
              <a:endParaRPr lang="ko-KR" altLang="en-US" sz="1600" b="1" kern="0" dirty="0">
                <a:solidFill>
                  <a:sysClr val="windowText" lastClr="000000"/>
                </a:solidFill>
              </a:endParaRPr>
            </a:p>
          </p:txBody>
        </p:sp>
      </p:grpSp>
      <p:sp>
        <p:nvSpPr>
          <p:cNvPr id="6" name="모서리가 둥근 직사각형 5"/>
          <p:cNvSpPr/>
          <p:nvPr/>
        </p:nvSpPr>
        <p:spPr>
          <a:xfrm>
            <a:off x="2423592" y="2132856"/>
            <a:ext cx="3168352" cy="936104"/>
          </a:xfrm>
          <a:prstGeom prst="roundRect">
            <a:avLst/>
          </a:prstGeom>
          <a:noFill/>
          <a:ln>
            <a:solidFill>
              <a:schemeClr val="accent3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 lang="ko-KR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477598" y="1763524"/>
            <a:ext cx="104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en-US" altLang="ko-KR" kern="0" dirty="0">
                <a:solidFill>
                  <a:sysClr val="windowText" lastClr="000000"/>
                </a:solidFill>
              </a:rPr>
              <a:t>DRAM</a:t>
            </a:r>
            <a:endParaRPr lang="ko-KR" alt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9" name="모서리가 둥근 직사각형 8"/>
          <p:cNvSpPr/>
          <p:nvPr/>
        </p:nvSpPr>
        <p:spPr>
          <a:xfrm>
            <a:off x="2675620" y="2215168"/>
            <a:ext cx="576064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400" kern="0" dirty="0">
                <a:solidFill>
                  <a:schemeClr val="tx1"/>
                </a:solidFill>
              </a:rPr>
              <a:t>page</a:t>
            </a:r>
            <a:endParaRPr lang="ko-KR" altLang="en-US" sz="1400" kern="0" dirty="0">
              <a:solidFill>
                <a:schemeClr val="tx1"/>
              </a:solidFill>
            </a:endParaRPr>
          </a:p>
        </p:txBody>
      </p:sp>
      <p:sp>
        <p:nvSpPr>
          <p:cNvPr id="10" name="모서리가 둥근 직사각형 9"/>
          <p:cNvSpPr/>
          <p:nvPr/>
        </p:nvSpPr>
        <p:spPr>
          <a:xfrm>
            <a:off x="3575720" y="2204864"/>
            <a:ext cx="576064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400" kern="0" dirty="0">
                <a:solidFill>
                  <a:schemeClr val="tx1"/>
                </a:solidFill>
              </a:rPr>
              <a:t>page</a:t>
            </a:r>
            <a:endParaRPr lang="ko-KR" altLang="en-US" sz="1400" kern="0" dirty="0">
              <a:solidFill>
                <a:schemeClr val="tx1"/>
              </a:solidFill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4439816" y="2204864"/>
            <a:ext cx="576064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400" kern="0" dirty="0">
                <a:solidFill>
                  <a:schemeClr val="tx1"/>
                </a:solidFill>
              </a:rPr>
              <a:t>page</a:t>
            </a:r>
            <a:endParaRPr lang="ko-KR" altLang="en-US" sz="1400" kern="0" dirty="0">
              <a:solidFill>
                <a:schemeClr val="tx1"/>
              </a:solidFill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4223792" y="4293096"/>
            <a:ext cx="576064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400" kern="0" dirty="0">
                <a:solidFill>
                  <a:schemeClr val="tx1"/>
                </a:solidFill>
              </a:rPr>
              <a:t>page</a:t>
            </a:r>
            <a:endParaRPr lang="ko-KR" altLang="en-US" sz="1400" kern="0" dirty="0">
              <a:solidFill>
                <a:schemeClr val="tx1"/>
              </a:solidFill>
            </a:endParaRPr>
          </a:p>
        </p:txBody>
      </p:sp>
      <p:sp>
        <p:nvSpPr>
          <p:cNvPr id="13" name="모서리가 둥근 직사각형 12"/>
          <p:cNvSpPr/>
          <p:nvPr/>
        </p:nvSpPr>
        <p:spPr>
          <a:xfrm>
            <a:off x="5015880" y="4293096"/>
            <a:ext cx="576064" cy="79208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400" kern="0" dirty="0">
                <a:solidFill>
                  <a:schemeClr val="tx1"/>
                </a:solidFill>
              </a:rPr>
              <a:t>page</a:t>
            </a:r>
            <a:endParaRPr lang="ko-KR" altLang="en-US" sz="1400" kern="0" dirty="0">
              <a:solidFill>
                <a:schemeClr val="tx1"/>
              </a:solidFill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7320136" y="2132856"/>
            <a:ext cx="3168352" cy="936104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 lang="ko-KR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56140" y="1772816"/>
            <a:ext cx="10441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en-US" altLang="ko-KR" kern="0" dirty="0">
                <a:solidFill>
                  <a:sysClr val="windowText" lastClr="000000"/>
                </a:solidFill>
              </a:rPr>
              <a:t>PRAM</a:t>
            </a:r>
            <a:endParaRPr lang="ko-KR" alt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7680176" y="2215168"/>
            <a:ext cx="1368152" cy="205720"/>
          </a:xfrm>
          <a:prstGeom prst="rect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100" kern="0" dirty="0">
                <a:solidFill>
                  <a:schemeClr val="tx1"/>
                </a:solidFill>
              </a:rPr>
              <a:t>Physiological log</a:t>
            </a:r>
            <a:endParaRPr lang="ko-KR" altLang="en-US" sz="1100" kern="0" dirty="0">
              <a:solidFill>
                <a:schemeClr val="tx1"/>
              </a:solidFill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7680176" y="2503200"/>
            <a:ext cx="1368152" cy="205720"/>
          </a:xfrm>
          <a:prstGeom prst="rect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100" kern="0" dirty="0">
                <a:solidFill>
                  <a:schemeClr val="tx1"/>
                </a:solidFill>
              </a:rPr>
              <a:t>Physiological log</a:t>
            </a:r>
            <a:endParaRPr lang="ko-KR" altLang="en-US" sz="1100" kern="0" dirty="0">
              <a:solidFill>
                <a:schemeClr val="tx1"/>
              </a:solidFill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7680176" y="2791232"/>
            <a:ext cx="1368152" cy="205720"/>
          </a:xfrm>
          <a:prstGeom prst="rect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100" kern="0" dirty="0">
                <a:solidFill>
                  <a:schemeClr val="tx1"/>
                </a:solidFill>
              </a:rPr>
              <a:t>Physiological log</a:t>
            </a:r>
            <a:endParaRPr lang="ko-KR" altLang="en-US" sz="1100" kern="0" dirty="0">
              <a:solidFill>
                <a:schemeClr val="tx1"/>
              </a:solidFill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7680176" y="3140968"/>
            <a:ext cx="1368152" cy="360040"/>
          </a:xfrm>
          <a:prstGeom prst="rect">
            <a:avLst/>
          </a:prstGeom>
          <a:solidFill>
            <a:schemeClr val="accent2">
              <a:lumMod val="60000"/>
              <a:lumOff val="4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100" kern="0" dirty="0">
                <a:solidFill>
                  <a:schemeClr val="tx1"/>
                </a:solidFill>
              </a:rPr>
              <a:t>Physiological log &lt; 32byte</a:t>
            </a:r>
            <a:endParaRPr lang="ko-KR" altLang="en-US" sz="1100" kern="0" dirty="0">
              <a:solidFill>
                <a:schemeClr val="tx1"/>
              </a:solidFill>
            </a:endParaRPr>
          </a:p>
        </p:txBody>
      </p:sp>
      <p:cxnSp>
        <p:nvCxnSpPr>
          <p:cNvPr id="22" name="꺾인 연결선 21"/>
          <p:cNvCxnSpPr>
            <a:stCxn id="13" idx="0"/>
            <a:endCxn id="36" idx="4"/>
          </p:cNvCxnSpPr>
          <p:nvPr/>
        </p:nvCxnSpPr>
        <p:spPr>
          <a:xfrm rot="5400000" flipH="1" flipV="1">
            <a:off x="4702896" y="3058415"/>
            <a:ext cx="1835698" cy="633667"/>
          </a:xfrm>
          <a:prstGeom prst="bentConnector3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꺾인 연결선 23"/>
          <p:cNvCxnSpPr>
            <a:stCxn id="44" idx="4"/>
            <a:endCxn id="12" idx="0"/>
          </p:cNvCxnSpPr>
          <p:nvPr/>
        </p:nvCxnSpPr>
        <p:spPr>
          <a:xfrm rot="5400000">
            <a:off x="4854115" y="2691171"/>
            <a:ext cx="1259634" cy="1944216"/>
          </a:xfrm>
          <a:prstGeom prst="bentConnector3">
            <a:avLst>
              <a:gd name="adj1" fmla="val 50000"/>
            </a:avLst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직선 연결선 31"/>
          <p:cNvCxnSpPr>
            <a:stCxn id="16" idx="1"/>
            <a:endCxn id="36" idx="6"/>
          </p:cNvCxnSpPr>
          <p:nvPr/>
        </p:nvCxnSpPr>
        <p:spPr>
          <a:xfrm flipH="1">
            <a:off x="6081596" y="2318028"/>
            <a:ext cx="1598581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타원 35"/>
          <p:cNvSpPr/>
          <p:nvPr/>
        </p:nvSpPr>
        <p:spPr>
          <a:xfrm>
            <a:off x="5793563" y="2178658"/>
            <a:ext cx="288032" cy="2787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b="1" kern="0" dirty="0">
                <a:solidFill>
                  <a:schemeClr val="tx1"/>
                </a:solidFill>
              </a:rPr>
              <a:t>+</a:t>
            </a:r>
            <a:endParaRPr lang="ko-KR" altLang="en-US" b="1" kern="0" dirty="0">
              <a:solidFill>
                <a:schemeClr val="tx1"/>
              </a:solidFill>
            </a:endParaRPr>
          </a:p>
        </p:txBody>
      </p:sp>
      <p:cxnSp>
        <p:nvCxnSpPr>
          <p:cNvPr id="42" name="직선 화살표 연결선 41"/>
          <p:cNvCxnSpPr>
            <a:stCxn id="36" idx="2"/>
          </p:cNvCxnSpPr>
          <p:nvPr/>
        </p:nvCxnSpPr>
        <p:spPr>
          <a:xfrm flipH="1">
            <a:off x="5015881" y="2318028"/>
            <a:ext cx="777683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5685551" y="1865150"/>
            <a:ext cx="5040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en-US" altLang="ko-KR" sz="1200" b="1" kern="0" dirty="0">
                <a:solidFill>
                  <a:sysClr val="windowText" lastClr="000000"/>
                </a:solidFill>
              </a:rPr>
              <a:t>read</a:t>
            </a:r>
            <a:endParaRPr lang="ko-KR" altLang="en-US" sz="12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44" name="타원 43"/>
          <p:cNvSpPr/>
          <p:nvPr/>
        </p:nvSpPr>
        <p:spPr>
          <a:xfrm>
            <a:off x="6312024" y="2754722"/>
            <a:ext cx="288032" cy="2787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b="1" kern="0" dirty="0">
                <a:solidFill>
                  <a:schemeClr val="tx1"/>
                </a:solidFill>
              </a:rPr>
              <a:t>+</a:t>
            </a:r>
            <a:endParaRPr lang="ko-KR" altLang="en-US" b="1" kern="0" dirty="0">
              <a:solidFill>
                <a:schemeClr val="tx1"/>
              </a:solidFill>
            </a:endParaRPr>
          </a:p>
        </p:txBody>
      </p:sp>
      <p:cxnSp>
        <p:nvCxnSpPr>
          <p:cNvPr id="50" name="직선 연결선 49"/>
          <p:cNvCxnSpPr>
            <a:stCxn id="44" idx="2"/>
          </p:cNvCxnSpPr>
          <p:nvPr/>
        </p:nvCxnSpPr>
        <p:spPr>
          <a:xfrm flipH="1">
            <a:off x="4151784" y="2894092"/>
            <a:ext cx="2160240" cy="0"/>
          </a:xfrm>
          <a:prstGeom prst="line">
            <a:avLst/>
          </a:prstGeom>
          <a:ln w="158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직선 화살표 연결선 53"/>
          <p:cNvCxnSpPr>
            <a:endCxn id="44" idx="6"/>
          </p:cNvCxnSpPr>
          <p:nvPr/>
        </p:nvCxnSpPr>
        <p:spPr>
          <a:xfrm flipH="1">
            <a:off x="6600056" y="2894092"/>
            <a:ext cx="1080120" cy="0"/>
          </a:xfrm>
          <a:prstGeom prst="straightConnector1">
            <a:avLst/>
          </a:prstGeom>
          <a:ln w="158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204012" y="2511183"/>
            <a:ext cx="5400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en-US" altLang="ko-KR" sz="1200" b="1" kern="0" dirty="0">
                <a:solidFill>
                  <a:sysClr val="windowText" lastClr="000000"/>
                </a:solidFill>
              </a:rPr>
              <a:t>write</a:t>
            </a:r>
            <a:endParaRPr lang="ko-KR" altLang="en-US" sz="1200" b="1" kern="0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21" name="표 20"/>
          <p:cNvGraphicFramePr>
            <a:graphicFrameLocks noGrp="1"/>
          </p:cNvGraphicFramePr>
          <p:nvPr>
            <p:extLst/>
          </p:nvPr>
        </p:nvGraphicFramePr>
        <p:xfrm>
          <a:off x="6384030" y="4005064"/>
          <a:ext cx="4032450" cy="458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20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20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458946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 err="1">
                          <a:solidFill>
                            <a:schemeClr val="tx1"/>
                          </a:solidFill>
                        </a:rPr>
                        <a:t>TxID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Log</a:t>
                      </a:r>
                      <a:r>
                        <a:rPr lang="en-US" altLang="ko-KR" sz="1200" baseline="0" dirty="0">
                          <a:solidFill>
                            <a:schemeClr val="tx1"/>
                          </a:solidFill>
                        </a:rPr>
                        <a:t> Type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Length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Offset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CRC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dirty="0">
                          <a:solidFill>
                            <a:schemeClr val="tx1"/>
                          </a:solidFill>
                        </a:rPr>
                        <a:t>After Image</a:t>
                      </a:r>
                      <a:endParaRPr lang="ko-KR" alt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27" name="직선 연결선 26"/>
          <p:cNvCxnSpPr/>
          <p:nvPr/>
        </p:nvCxnSpPr>
        <p:spPr>
          <a:xfrm flipH="1">
            <a:off x="6384032" y="3501008"/>
            <a:ext cx="1296144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직선 연결선 36"/>
          <p:cNvCxnSpPr/>
          <p:nvPr/>
        </p:nvCxnSpPr>
        <p:spPr>
          <a:xfrm>
            <a:off x="9048328" y="3501008"/>
            <a:ext cx="1345034" cy="504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직사각형 40"/>
          <p:cNvSpPr/>
          <p:nvPr/>
        </p:nvSpPr>
        <p:spPr>
          <a:xfrm>
            <a:off x="9336360" y="2215168"/>
            <a:ext cx="936104" cy="205720"/>
          </a:xfrm>
          <a:prstGeom prst="rect">
            <a:avLst/>
          </a:prstGeom>
          <a:solidFill>
            <a:schemeClr val="accent3">
              <a:lumMod val="60000"/>
              <a:lumOff val="4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100" kern="0" dirty="0">
                <a:solidFill>
                  <a:schemeClr val="tx1"/>
                </a:solidFill>
              </a:rPr>
              <a:t>Global log</a:t>
            </a:r>
            <a:endParaRPr lang="ko-KR" altLang="en-US" sz="1100" kern="0" dirty="0">
              <a:solidFill>
                <a:schemeClr val="tx1"/>
              </a:solidFill>
            </a:endParaRPr>
          </a:p>
        </p:txBody>
      </p:sp>
      <p:sp>
        <p:nvSpPr>
          <p:cNvPr id="45" name="직사각형 44"/>
          <p:cNvSpPr/>
          <p:nvPr/>
        </p:nvSpPr>
        <p:spPr>
          <a:xfrm>
            <a:off x="9336360" y="2503200"/>
            <a:ext cx="936104" cy="205720"/>
          </a:xfrm>
          <a:prstGeom prst="rect">
            <a:avLst/>
          </a:prstGeom>
          <a:solidFill>
            <a:schemeClr val="accent3">
              <a:lumMod val="60000"/>
              <a:lumOff val="40000"/>
              <a:alpha val="3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r>
              <a:rPr lang="en-US" altLang="ko-KR" sz="1100" kern="0" dirty="0">
                <a:solidFill>
                  <a:schemeClr val="tx1"/>
                </a:solidFill>
              </a:rPr>
              <a:t>Global log</a:t>
            </a:r>
            <a:endParaRPr lang="ko-KR" altLang="en-US" sz="1100" kern="0" dirty="0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9138237" y="1178750"/>
            <a:ext cx="13323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en-US" altLang="ko-KR" sz="1100" kern="0" dirty="0">
                <a:solidFill>
                  <a:sysClr val="windowText" lastClr="000000"/>
                </a:solidFill>
              </a:rPr>
              <a:t>About transaction </a:t>
            </a:r>
          </a:p>
          <a:p>
            <a:pPr latinLnBrk="0"/>
            <a:r>
              <a:rPr lang="en-US" altLang="ko-KR" sz="1100" kern="0" dirty="0">
                <a:solidFill>
                  <a:sysClr val="windowText" lastClr="000000"/>
                </a:solidFill>
              </a:rPr>
              <a:t>begin commit abort</a:t>
            </a:r>
          </a:p>
          <a:p>
            <a:pPr latinLnBrk="0"/>
            <a:r>
              <a:rPr lang="en-US" altLang="ko-KR" sz="1100" kern="0" dirty="0">
                <a:solidFill>
                  <a:sysClr val="windowText" lastClr="000000"/>
                </a:solidFill>
              </a:rPr>
              <a:t>Also it is called transaction log</a:t>
            </a:r>
            <a:endParaRPr lang="ko-KR" altLang="en-US" sz="1100" kern="0" dirty="0">
              <a:solidFill>
                <a:sysClr val="windowText" lastClr="000000"/>
              </a:solidFill>
            </a:endParaRPr>
          </a:p>
        </p:txBody>
      </p:sp>
      <p:cxnSp>
        <p:nvCxnSpPr>
          <p:cNvPr id="35" name="직선 화살표 연결선 34"/>
          <p:cNvCxnSpPr>
            <a:stCxn id="41" idx="0"/>
            <a:endCxn id="33" idx="2"/>
          </p:cNvCxnSpPr>
          <p:nvPr/>
        </p:nvCxnSpPr>
        <p:spPr>
          <a:xfrm flipV="1">
            <a:off x="9804412" y="1948190"/>
            <a:ext cx="0" cy="26697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6775192" y="4558692"/>
            <a:ext cx="354127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en-US" altLang="ko-KR" sz="1200" b="1" kern="0" dirty="0" err="1">
                <a:solidFill>
                  <a:sysClr val="windowText" lastClr="000000"/>
                </a:solidFill>
              </a:rPr>
              <a:t>TxID</a:t>
            </a:r>
            <a:r>
              <a:rPr lang="en-US" altLang="ko-KR" sz="1200" b="1" kern="0" dirty="0">
                <a:solidFill>
                  <a:sysClr val="windowText" lastClr="000000"/>
                </a:solidFill>
              </a:rPr>
              <a:t> : </a:t>
            </a:r>
            <a:r>
              <a:rPr lang="en-US" altLang="ko-KR" sz="1200" kern="0" dirty="0">
                <a:solidFill>
                  <a:sysClr val="windowText" lastClr="000000"/>
                </a:solidFill>
              </a:rPr>
              <a:t>ID of write transaction</a:t>
            </a:r>
          </a:p>
          <a:p>
            <a:pPr latinLnBrk="0"/>
            <a:r>
              <a:rPr lang="en-US" altLang="ko-KR" sz="1200" b="1" kern="0" dirty="0">
                <a:solidFill>
                  <a:sysClr val="windowText" lastClr="000000"/>
                </a:solidFill>
              </a:rPr>
              <a:t>Log Type : </a:t>
            </a:r>
            <a:r>
              <a:rPr lang="en-US" altLang="ko-KR" sz="1200" kern="0" dirty="0">
                <a:solidFill>
                  <a:sysClr val="windowText" lastClr="000000"/>
                </a:solidFill>
              </a:rPr>
              <a:t>insert, delete, update, </a:t>
            </a:r>
            <a:r>
              <a:rPr lang="en-US" altLang="ko-KR" sz="1200" kern="0" dirty="0" err="1">
                <a:solidFill>
                  <a:sysClr val="windowText" lastClr="000000"/>
                </a:solidFill>
              </a:rPr>
              <a:t>begin_transaction</a:t>
            </a:r>
            <a:r>
              <a:rPr lang="en-US" altLang="ko-KR" sz="1200" kern="0" dirty="0">
                <a:solidFill>
                  <a:sysClr val="windowText" lastClr="000000"/>
                </a:solidFill>
              </a:rPr>
              <a:t>, commit, abort</a:t>
            </a:r>
          </a:p>
          <a:p>
            <a:pPr latinLnBrk="0"/>
            <a:r>
              <a:rPr lang="en-US" altLang="ko-KR" sz="1200" b="1" kern="0" dirty="0">
                <a:solidFill>
                  <a:sysClr val="windowText" lastClr="000000"/>
                </a:solidFill>
              </a:rPr>
              <a:t>Length, Offset :</a:t>
            </a:r>
            <a:r>
              <a:rPr lang="en-US" altLang="ko-KR" sz="1200" kern="0" dirty="0">
                <a:solidFill>
                  <a:sysClr val="windowText" lastClr="000000"/>
                </a:solidFill>
              </a:rPr>
              <a:t> represent location of changes</a:t>
            </a:r>
          </a:p>
          <a:p>
            <a:pPr latinLnBrk="0"/>
            <a:r>
              <a:rPr lang="en-US" altLang="ko-KR" sz="1200" b="1" kern="0" dirty="0">
                <a:solidFill>
                  <a:sysClr val="windowText" lastClr="000000"/>
                </a:solidFill>
              </a:rPr>
              <a:t>CRC : </a:t>
            </a:r>
            <a:r>
              <a:rPr lang="en-US" altLang="ko-KR" sz="1200" kern="0" dirty="0">
                <a:solidFill>
                  <a:sysClr val="windowText" lastClr="000000"/>
                </a:solidFill>
              </a:rPr>
              <a:t>checksum for log</a:t>
            </a:r>
          </a:p>
          <a:p>
            <a:pPr latinLnBrk="0"/>
            <a:r>
              <a:rPr lang="en-US" altLang="ko-KR" sz="1200" b="1" kern="0" dirty="0">
                <a:solidFill>
                  <a:sysClr val="windowText" lastClr="000000"/>
                </a:solidFill>
              </a:rPr>
              <a:t>After Image : </a:t>
            </a:r>
            <a:r>
              <a:rPr lang="en-US" altLang="ko-KR" sz="1200" kern="0" dirty="0">
                <a:solidFill>
                  <a:sysClr val="windowText" lastClr="000000"/>
                </a:solidFill>
              </a:rPr>
              <a:t>value of changes</a:t>
            </a:r>
          </a:p>
          <a:p>
            <a:pPr latinLnBrk="0"/>
            <a:r>
              <a:rPr lang="en-US" altLang="ko-KR" kern="0" dirty="0">
                <a:solidFill>
                  <a:sysClr val="windowText" lastClr="000000"/>
                </a:solidFill>
              </a:rPr>
              <a:t> </a:t>
            </a:r>
            <a:endParaRPr lang="ko-KR" altLang="en-US" kern="0" dirty="0">
              <a:solidFill>
                <a:sysClr val="windowText" lastClr="000000"/>
              </a:solidFill>
            </a:endParaRPr>
          </a:p>
        </p:txBody>
      </p:sp>
      <p:sp>
        <p:nvSpPr>
          <p:cNvPr id="48" name="모서리가 둥근 직사각형 47"/>
          <p:cNvSpPr/>
          <p:nvPr/>
        </p:nvSpPr>
        <p:spPr>
          <a:xfrm>
            <a:off x="3395700" y="5252734"/>
            <a:ext cx="900100" cy="1056586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 lang="ko-KR" altLang="en-US" sz="1400" kern="0" dirty="0">
              <a:solidFill>
                <a:schemeClr val="tx1"/>
              </a:solidFill>
            </a:endParaRPr>
          </a:p>
        </p:txBody>
      </p:sp>
      <p:sp>
        <p:nvSpPr>
          <p:cNvPr id="39" name="직사각형 38"/>
          <p:cNvSpPr/>
          <p:nvPr/>
        </p:nvSpPr>
        <p:spPr>
          <a:xfrm>
            <a:off x="3597320" y="5252734"/>
            <a:ext cx="194425" cy="1204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 lang="ko-KR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51" name="직사각형 50"/>
          <p:cNvSpPr/>
          <p:nvPr/>
        </p:nvSpPr>
        <p:spPr>
          <a:xfrm>
            <a:off x="3791745" y="5252734"/>
            <a:ext cx="194425" cy="1204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 lang="ko-KR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3957360" y="5252734"/>
            <a:ext cx="194425" cy="1204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 lang="ko-KR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4007769" y="6188838"/>
            <a:ext cx="194425" cy="12048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 lang="ko-KR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3813344" y="6188838"/>
            <a:ext cx="194425" cy="12048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 lang="ko-KR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56" name="직사각형 55"/>
          <p:cNvSpPr/>
          <p:nvPr/>
        </p:nvSpPr>
        <p:spPr>
          <a:xfrm>
            <a:off x="3647729" y="6188838"/>
            <a:ext cx="194425" cy="12048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 lang="ko-KR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2351584" y="5943270"/>
            <a:ext cx="8820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en-US" altLang="ko-KR" sz="1100" b="1" kern="0" dirty="0" err="1">
                <a:solidFill>
                  <a:sysClr val="windowText" lastClr="000000"/>
                </a:solidFill>
              </a:rPr>
              <a:t>Sqlite</a:t>
            </a:r>
            <a:r>
              <a:rPr lang="en-US" altLang="ko-KR" sz="1100" b="1" kern="0" dirty="0">
                <a:solidFill>
                  <a:sysClr val="windowText" lastClr="000000"/>
                </a:solidFill>
              </a:rPr>
              <a:t> page structure</a:t>
            </a:r>
            <a:endParaRPr lang="ko-KR" altLang="en-US" sz="1100" b="1" kern="0" dirty="0">
              <a:solidFill>
                <a:sysClr val="windowText" lastClr="000000"/>
              </a:solidFill>
            </a:endParaRPr>
          </a:p>
        </p:txBody>
      </p:sp>
      <p:sp>
        <p:nvSpPr>
          <p:cNvPr id="47" name="타원 46"/>
          <p:cNvSpPr/>
          <p:nvPr/>
        </p:nvSpPr>
        <p:spPr>
          <a:xfrm>
            <a:off x="3405967" y="5225441"/>
            <a:ext cx="191352" cy="175069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 lang="ko-KR" altLang="en-US" kern="0">
              <a:solidFill>
                <a:sysClr val="windowText" lastClr="000000"/>
              </a:solidFill>
            </a:endParaRPr>
          </a:p>
        </p:txBody>
      </p:sp>
      <p:cxnSp>
        <p:nvCxnSpPr>
          <p:cNvPr id="57" name="직선 화살표 연결선 56"/>
          <p:cNvCxnSpPr>
            <a:stCxn id="39" idx="2"/>
            <a:endCxn id="53" idx="0"/>
          </p:cNvCxnSpPr>
          <p:nvPr/>
        </p:nvCxnSpPr>
        <p:spPr>
          <a:xfrm>
            <a:off x="3694533" y="5373216"/>
            <a:ext cx="410449" cy="8156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직선 화살표 연결선 58"/>
          <p:cNvCxnSpPr>
            <a:stCxn id="51" idx="2"/>
            <a:endCxn id="55" idx="0"/>
          </p:cNvCxnSpPr>
          <p:nvPr/>
        </p:nvCxnSpPr>
        <p:spPr>
          <a:xfrm>
            <a:off x="3888958" y="5373216"/>
            <a:ext cx="21599" cy="8156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직선 화살표 연결선 61"/>
          <p:cNvCxnSpPr>
            <a:stCxn id="52" idx="2"/>
            <a:endCxn id="56" idx="0"/>
          </p:cNvCxnSpPr>
          <p:nvPr/>
        </p:nvCxnSpPr>
        <p:spPr>
          <a:xfrm flipH="1">
            <a:off x="3744942" y="5373216"/>
            <a:ext cx="309631" cy="8156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직사각형 64"/>
          <p:cNvSpPr/>
          <p:nvPr/>
        </p:nvSpPr>
        <p:spPr>
          <a:xfrm>
            <a:off x="4868792" y="6260846"/>
            <a:ext cx="194425" cy="12048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 lang="ko-KR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66" name="직사각형 65"/>
          <p:cNvSpPr/>
          <p:nvPr/>
        </p:nvSpPr>
        <p:spPr>
          <a:xfrm>
            <a:off x="4871865" y="6068356"/>
            <a:ext cx="194425" cy="1204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 lang="ko-KR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67" name="타원 66"/>
          <p:cNvSpPr/>
          <p:nvPr/>
        </p:nvSpPr>
        <p:spPr>
          <a:xfrm>
            <a:off x="4871864" y="5835482"/>
            <a:ext cx="191352" cy="175069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latinLnBrk="0"/>
            <a:endParaRPr lang="ko-KR" altLang="en-US" kern="0">
              <a:solidFill>
                <a:sysClr val="windowText" lastClr="000000"/>
              </a:solidFill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194990" y="5771249"/>
            <a:ext cx="55806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en-US" altLang="ko-KR" sz="1100" kern="0" dirty="0">
                <a:solidFill>
                  <a:sysClr val="windowText" lastClr="000000"/>
                </a:solidFill>
              </a:rPr>
              <a:t>header</a:t>
            </a:r>
            <a:endParaRPr lang="ko-KR" altLang="en-US" sz="1100" kern="0" dirty="0">
              <a:solidFill>
                <a:sysClr val="windowText" lastClr="00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5194990" y="5985637"/>
            <a:ext cx="9088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en-US" altLang="ko-KR" sz="1100" kern="0" dirty="0">
                <a:solidFill>
                  <a:sysClr val="windowText" lastClr="000000"/>
                </a:solidFill>
              </a:rPr>
              <a:t>cell pointer</a:t>
            </a:r>
            <a:endParaRPr lang="ko-KR" altLang="en-US" sz="1100" kern="0" dirty="0">
              <a:solidFill>
                <a:sysClr val="windowText" lastClr="000000"/>
              </a:solidFill>
            </a:endParaRPr>
          </a:p>
        </p:txBody>
      </p:sp>
      <p:sp>
        <p:nvSpPr>
          <p:cNvPr id="70" name="TextBox 69"/>
          <p:cNvSpPr txBox="1"/>
          <p:nvPr/>
        </p:nvSpPr>
        <p:spPr>
          <a:xfrm>
            <a:off x="5193038" y="6178515"/>
            <a:ext cx="9088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atinLnBrk="0"/>
            <a:r>
              <a:rPr lang="en-US" altLang="ko-KR" sz="1100" kern="0" dirty="0">
                <a:solidFill>
                  <a:sysClr val="windowText" lastClr="000000"/>
                </a:solidFill>
              </a:rPr>
              <a:t>data</a:t>
            </a:r>
            <a:endParaRPr lang="ko-KR" altLang="en-US" sz="1100" kern="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473295"/>
      </p:ext>
    </p:extLst>
  </p:cSld>
  <p:clrMapOvr>
    <a:masterClrMapping/>
  </p:clrMapOvr>
</p:sld>
</file>

<file path=ppt/theme/theme1.xml><?xml version="1.0" encoding="utf-8"?>
<a:theme xmlns:a="http://schemas.openxmlformats.org/drawingml/2006/main" name="테마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1">
      <a:majorFont>
        <a:latin typeface="Times New Roman"/>
        <a:ea typeface="맑은 고딕"/>
        <a:cs typeface=""/>
      </a:majorFont>
      <a:minorFont>
        <a:latin typeface="Times New Roman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mbio Theme" id="{C59791BB-589D-46D9-84A8-F763A72DC671}" vid="{CA35DD49-E418-418E-8F5C-8683BC657840}"/>
    </a:ext>
  </a:extLst>
</a:theme>
</file>

<file path=ppt/theme/theme2.xml><?xml version="1.0" encoding="utf-8"?>
<a:theme xmlns:a="http://schemas.openxmlformats.org/drawingml/2006/main" name="테마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사용자 지정 1">
      <a:majorFont>
        <a:latin typeface="Times New Roman"/>
        <a:ea typeface="맑은 고딕"/>
        <a:cs typeface=""/>
      </a:majorFont>
      <a:minorFont>
        <a:latin typeface="Times New Roman"/>
        <a:ea typeface="맑은 고딕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테마1" id="{5453CC4E-F147-4C59-806D-97DF298E97D7}" vid="{808ED06E-6C62-4187-9EE4-4A0C16D6CDE3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414</TotalTime>
  <Words>1619</Words>
  <Application>Microsoft Office PowerPoint</Application>
  <PresentationFormat>와이드스크린</PresentationFormat>
  <Paragraphs>590</Paragraphs>
  <Slides>39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4</vt:i4>
      </vt:variant>
      <vt:variant>
        <vt:lpstr>슬라이드 제목</vt:lpstr>
      </vt:variant>
      <vt:variant>
        <vt:i4>39</vt:i4>
      </vt:variant>
    </vt:vector>
  </HeadingPairs>
  <TitlesOfParts>
    <vt:vector size="46" baseType="lpstr">
      <vt:lpstr>맑은 고딕</vt:lpstr>
      <vt:lpstr>Arial</vt:lpstr>
      <vt:lpstr>Times New Roman</vt:lpstr>
      <vt:lpstr>테마2</vt:lpstr>
      <vt:lpstr>테마1</vt:lpstr>
      <vt:lpstr>Office 테마</vt:lpstr>
      <vt:lpstr>1_Office 테마</vt:lpstr>
      <vt:lpstr>NVRAM research</vt:lpstr>
      <vt:lpstr>Index</vt:lpstr>
      <vt:lpstr>What is NVRAM</vt:lpstr>
      <vt:lpstr>Characteristics of NVRAM</vt:lpstr>
      <vt:lpstr>Naïve method</vt:lpstr>
      <vt:lpstr>However,</vt:lpstr>
      <vt:lpstr>Therefore</vt:lpstr>
      <vt:lpstr>In SQLite,</vt:lpstr>
      <vt:lpstr>(2) SQLite Optimization with Phase Change Memory for Mobile Application</vt:lpstr>
      <vt:lpstr>SQLite/PPL(cont’d)</vt:lpstr>
      <vt:lpstr>SQLite/PPL(cont’d)</vt:lpstr>
      <vt:lpstr>SQLite/PPL(cont’d)</vt:lpstr>
      <vt:lpstr>Evaluation(cont’d)</vt:lpstr>
      <vt:lpstr>(3) NVWAL: Exploiting NVRAM in Write-Ahead Logging</vt:lpstr>
      <vt:lpstr>(3) NVWAL: Exploiting NVRAM in Write-Ahead Logging</vt:lpstr>
      <vt:lpstr>Byte-Granularity Differential Logging</vt:lpstr>
      <vt:lpstr>User-Level NVRAM Heap Management(1)</vt:lpstr>
      <vt:lpstr>User-Level NVRAM Heap Management(2)</vt:lpstr>
      <vt:lpstr>User-Level NVRAM Heap Management(2)</vt:lpstr>
      <vt:lpstr>User-Level NVRAM Heap Management(2)</vt:lpstr>
      <vt:lpstr>Transaction-aware memory persistency guarantee</vt:lpstr>
      <vt:lpstr>Transaction-aware memory persistency guarantee</vt:lpstr>
      <vt:lpstr>Checkpoint and Recovery</vt:lpstr>
      <vt:lpstr>PowerPoint 프레젠테이션</vt:lpstr>
      <vt:lpstr>PowerPoint 프레젠테이션</vt:lpstr>
      <vt:lpstr>PowerPoint 프레젠테이션</vt:lpstr>
      <vt:lpstr>PowerPoint 프레젠테이션</vt:lpstr>
      <vt:lpstr>(4) PCMLogging:Optimizing Transaction Logging and Recovery Performance with PCM</vt:lpstr>
      <vt:lpstr>(4) PCMLogging:Optimizing Transaction Logging and Recovery Performance with PCM</vt:lpstr>
      <vt:lpstr>Key structure</vt:lpstr>
      <vt:lpstr>Example</vt:lpstr>
      <vt:lpstr>Example cont(1)</vt:lpstr>
      <vt:lpstr>Example cont(2)</vt:lpstr>
      <vt:lpstr>Example cont(3)</vt:lpstr>
      <vt:lpstr>Example cont(2)</vt:lpstr>
      <vt:lpstr>Recovery</vt:lpstr>
      <vt:lpstr>Overall Performance</vt:lpstr>
      <vt:lpstr>Conclusion</vt:lpstr>
      <vt:lpstr>END of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NVRAM research</dc:title>
  <dc:creator>cwk</dc:creator>
  <cp:lastModifiedBy>cwk</cp:lastModifiedBy>
  <cp:revision>30</cp:revision>
  <dcterms:created xsi:type="dcterms:W3CDTF">2016-11-11T06:47:05Z</dcterms:created>
  <dcterms:modified xsi:type="dcterms:W3CDTF">2016-11-17T03:33:25Z</dcterms:modified>
</cp:coreProperties>
</file>