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7.xml"/>
  <Override ContentType="application/vnd.openxmlformats-officedocument.presentationml.notesSlide+xml" PartName="/ppt/notesSlides/notesSlide5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6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68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8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77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73.xml"/>
  <Override ContentType="application/vnd.openxmlformats-officedocument.presentationml.notesSlide+xml" PartName="/ppt/notesSlides/notesSlide56.xml"/>
  <Override ContentType="application/vnd.openxmlformats-officedocument.presentationml.notesSlide+xml" PartName="/ppt/notesSlides/notesSlide8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69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80.xml"/>
  <Override ContentType="application/vnd.openxmlformats-officedocument.presentationml.notesSlide+xml" PartName="/ppt/notesSlides/notesSlide61.xml"/>
  <Override ContentType="application/vnd.openxmlformats-officedocument.presentationml.notesSlide+xml" PartName="/ppt/notesSlides/notesSlide74.xml"/>
  <Override ContentType="application/vnd.openxmlformats-officedocument.presentationml.notesSlide+xml" PartName="/ppt/notesSlides/notesSlide57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58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75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62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54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70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63.xml"/>
  <Override ContentType="application/vnd.openxmlformats-officedocument.presentationml.notesSlide+xml" PartName="/ppt/notesSlides/notesSlide5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72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60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64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5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5.xml"/>
  <Override ContentType="application/vnd.openxmlformats-officedocument.presentationml.notesSlide+xml" PartName="/ppt/notesSlides/notesSlide78.xml"/>
  <Override ContentType="application/vnd.openxmlformats-officedocument.presentationml.notesSlide+xml" PartName="/ppt/notesSlides/notesSlide79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83.xml"/>
  <Override ContentType="application/vnd.openxmlformats-officedocument.presentationml.notesSlide+xml" PartName="/ppt/notesSlides/notesSlide71.xml"/>
  <Override ContentType="application/vnd.openxmlformats-officedocument.presentationml.notesSlide+xml" PartName="/ppt/notesSlides/notesSlide53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66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78.xml"/>
  <Override ContentType="application/vnd.openxmlformats-officedocument.presentationml.slide+xml" PartName="/ppt/slides/slide35.xml"/>
  <Override ContentType="application/vnd.openxmlformats-officedocument.presentationml.slide+xml" PartName="/ppt/slides/slide60.xml"/>
  <Override ContentType="application/vnd.openxmlformats-officedocument.presentationml.slide+xml" PartName="/ppt/slides/slide5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69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77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6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71.xml"/>
  <Override ContentType="application/vnd.openxmlformats-officedocument.presentationml.slide+xml" PartName="/ppt/slides/slide41.xml"/>
  <Override ContentType="application/vnd.openxmlformats-officedocument.presentationml.slide+xml" PartName="/ppt/slides/slide67.xml"/>
  <Override ContentType="application/vnd.openxmlformats-officedocument.presentationml.slide+xml" PartName="/ppt/slides/slide7.xml"/>
  <Override ContentType="application/vnd.openxmlformats-officedocument.presentationml.slide+xml" PartName="/ppt/slides/slide54.xml"/>
  <Override ContentType="application/vnd.openxmlformats-officedocument.presentationml.slide+xml" PartName="/ppt/slides/slide36.xml"/>
  <Override ContentType="application/vnd.openxmlformats-officedocument.presentationml.slide+xml" PartName="/ppt/slides/slide66.xml"/>
  <Override ContentType="application/vnd.openxmlformats-officedocument.presentationml.slide+xml" PartName="/ppt/slides/slide79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83.xml"/>
  <Override ContentType="application/vnd.openxmlformats-officedocument.presentationml.slide+xml" PartName="/ppt/slides/slide70.xml"/>
  <Override ContentType="application/vnd.openxmlformats-officedocument.presentationml.slide+xml" PartName="/ppt/slides/slide6.xml"/>
  <Override ContentType="application/vnd.openxmlformats-officedocument.presentationml.slide+xml" PartName="/ppt/slides/slide53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7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82.xml"/>
  <Override ContentType="application/vnd.openxmlformats-officedocument.presentationml.slide+xml" PartName="/ppt/slides/slide39.xml"/>
  <Override ContentType="application/vnd.openxmlformats-officedocument.presentationml.slide+xml" PartName="/ppt/slides/slide65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6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7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64.xml"/>
  <Override ContentType="application/vnd.openxmlformats-officedocument.presentationml.slide+xml" PartName="/ppt/slides/slide81.xml"/>
  <Override ContentType="application/vnd.openxmlformats-officedocument.presentationml.slide+xml" PartName="/ppt/slides/slide8.xml"/>
  <Override ContentType="application/vnd.openxmlformats-officedocument.presentationml.slide+xml" PartName="/ppt/slides/slide55.xml"/>
  <Override ContentType="application/vnd.openxmlformats-officedocument.presentationml.slide+xml" PartName="/ppt/slides/slide29.xml"/>
  <Override ContentType="application/vnd.openxmlformats-officedocument.presentationml.slide+xml" PartName="/ppt/slides/slide59.xml"/>
  <Override ContentType="application/vnd.openxmlformats-officedocument.presentationml.slide+xml" PartName="/ppt/slides/slide32.xml"/>
  <Override ContentType="application/vnd.openxmlformats-officedocument.presentationml.slide+xml" PartName="/ppt/slides/slide62.xml"/>
  <Override ContentType="application/vnd.openxmlformats-officedocument.presentationml.slide+xml" PartName="/ppt/slides/slide75.xml"/>
  <Override ContentType="application/vnd.openxmlformats-officedocument.presentationml.slide+xml" PartName="/ppt/slides/slide76.xml"/>
  <Override ContentType="application/vnd.openxmlformats-officedocument.presentationml.slide+xml" PartName="/ppt/slides/slide1.xml"/>
  <Override ContentType="application/vnd.openxmlformats-officedocument.presentationml.slide+xml" PartName="/ppt/slides/slide58.xml"/>
  <Override ContentType="application/vnd.openxmlformats-officedocument.presentationml.slide+xml" PartName="/ppt/slides/slide63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80.xml"/>
  <Override ContentType="application/vnd.openxmlformats-officedocument.presentationml.slide+xml" PartName="/ppt/slides/slide15.xml"/>
  <Override ContentType="application/vnd.openxmlformats-officedocument.presentationml.slide+xml" PartName="/ppt/slides/slide61.xml"/>
  <Override ContentType="application/vnd.openxmlformats-officedocument.presentationml.slide+xml" PartName="/ppt/slides/slide31.xml"/>
  <Override ContentType="application/vnd.openxmlformats-officedocument.presentationml.slide+xml" PartName="/ppt/slides/slide74.xml"/>
  <Override ContentType="application/vnd.openxmlformats-officedocument.presentationml.slide+xml" PartName="/ppt/slides/slide27.xml"/>
  <Override ContentType="application/vnd.openxmlformats-officedocument.presentationml.slide+xml" PartName="/ppt/slides/slide5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F5AAB16-3BD9-4036-9B5F-C2281B995CA8}">
  <a:tblStyle styleId="{9F5AAB16-3BD9-4036-9B5F-C2281B995CA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84" Type="http://schemas.openxmlformats.org/officeDocument/2006/relationships/slide" Target="slides/slide79.xml"/><Relationship Id="rId83" Type="http://schemas.openxmlformats.org/officeDocument/2006/relationships/slide" Target="slides/slide78.xml"/><Relationship Id="rId42" Type="http://schemas.openxmlformats.org/officeDocument/2006/relationships/slide" Target="slides/slide37.xml"/><Relationship Id="rId86" Type="http://schemas.openxmlformats.org/officeDocument/2006/relationships/slide" Target="slides/slide81.xml"/><Relationship Id="rId41" Type="http://schemas.openxmlformats.org/officeDocument/2006/relationships/slide" Target="slides/slide36.xml"/><Relationship Id="rId85" Type="http://schemas.openxmlformats.org/officeDocument/2006/relationships/slide" Target="slides/slide80.xml"/><Relationship Id="rId44" Type="http://schemas.openxmlformats.org/officeDocument/2006/relationships/slide" Target="slides/slide39.xml"/><Relationship Id="rId88" Type="http://schemas.openxmlformats.org/officeDocument/2006/relationships/slide" Target="slides/slide83.xml"/><Relationship Id="rId43" Type="http://schemas.openxmlformats.org/officeDocument/2006/relationships/slide" Target="slides/slide38.xml"/><Relationship Id="rId87" Type="http://schemas.openxmlformats.org/officeDocument/2006/relationships/slide" Target="slides/slide82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80" Type="http://schemas.openxmlformats.org/officeDocument/2006/relationships/slide" Target="slides/slide75.xml"/><Relationship Id="rId82" Type="http://schemas.openxmlformats.org/officeDocument/2006/relationships/slide" Target="slides/slide77.xml"/><Relationship Id="rId81" Type="http://schemas.openxmlformats.org/officeDocument/2006/relationships/slide" Target="slides/slide76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slide" Target="slides/slide68.xml"/><Relationship Id="rId72" Type="http://schemas.openxmlformats.org/officeDocument/2006/relationships/slide" Target="slides/slide67.xml"/><Relationship Id="rId31" Type="http://schemas.openxmlformats.org/officeDocument/2006/relationships/slide" Target="slides/slide26.xml"/><Relationship Id="rId75" Type="http://schemas.openxmlformats.org/officeDocument/2006/relationships/slide" Target="slides/slide70.xml"/><Relationship Id="rId30" Type="http://schemas.openxmlformats.org/officeDocument/2006/relationships/slide" Target="slides/slide25.xml"/><Relationship Id="rId74" Type="http://schemas.openxmlformats.org/officeDocument/2006/relationships/slide" Target="slides/slide69.xml"/><Relationship Id="rId33" Type="http://schemas.openxmlformats.org/officeDocument/2006/relationships/slide" Target="slides/slide28.xml"/><Relationship Id="rId77" Type="http://schemas.openxmlformats.org/officeDocument/2006/relationships/slide" Target="slides/slide72.xml"/><Relationship Id="rId32" Type="http://schemas.openxmlformats.org/officeDocument/2006/relationships/slide" Target="slides/slide27.xml"/><Relationship Id="rId76" Type="http://schemas.openxmlformats.org/officeDocument/2006/relationships/slide" Target="slides/slide71.xml"/><Relationship Id="rId35" Type="http://schemas.openxmlformats.org/officeDocument/2006/relationships/slide" Target="slides/slide30.xml"/><Relationship Id="rId79" Type="http://schemas.openxmlformats.org/officeDocument/2006/relationships/slide" Target="slides/slide74.xml"/><Relationship Id="rId34" Type="http://schemas.openxmlformats.org/officeDocument/2006/relationships/slide" Target="slides/slide29.xml"/><Relationship Id="rId78" Type="http://schemas.openxmlformats.org/officeDocument/2006/relationships/slide" Target="slides/slide73.xml"/><Relationship Id="rId71" Type="http://schemas.openxmlformats.org/officeDocument/2006/relationships/slide" Target="slides/slide66.xml"/><Relationship Id="rId70" Type="http://schemas.openxmlformats.org/officeDocument/2006/relationships/slide" Target="slides/slide65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slide" Target="slides/slide57.xml"/><Relationship Id="rId61" Type="http://schemas.openxmlformats.org/officeDocument/2006/relationships/slide" Target="slides/slide56.xml"/><Relationship Id="rId20" Type="http://schemas.openxmlformats.org/officeDocument/2006/relationships/slide" Target="slides/slide15.xml"/><Relationship Id="rId64" Type="http://schemas.openxmlformats.org/officeDocument/2006/relationships/slide" Target="slides/slide59.xml"/><Relationship Id="rId63" Type="http://schemas.openxmlformats.org/officeDocument/2006/relationships/slide" Target="slides/slide58.xml"/><Relationship Id="rId22" Type="http://schemas.openxmlformats.org/officeDocument/2006/relationships/slide" Target="slides/slide17.xml"/><Relationship Id="rId66" Type="http://schemas.openxmlformats.org/officeDocument/2006/relationships/slide" Target="slides/slide61.xml"/><Relationship Id="rId21" Type="http://schemas.openxmlformats.org/officeDocument/2006/relationships/slide" Target="slides/slide16.xml"/><Relationship Id="rId65" Type="http://schemas.openxmlformats.org/officeDocument/2006/relationships/slide" Target="slides/slide60.xml"/><Relationship Id="rId24" Type="http://schemas.openxmlformats.org/officeDocument/2006/relationships/slide" Target="slides/slide19.xml"/><Relationship Id="rId68" Type="http://schemas.openxmlformats.org/officeDocument/2006/relationships/slide" Target="slides/slide63.xml"/><Relationship Id="rId23" Type="http://schemas.openxmlformats.org/officeDocument/2006/relationships/slide" Target="slides/slide18.xml"/><Relationship Id="rId67" Type="http://schemas.openxmlformats.org/officeDocument/2006/relationships/slide" Target="slides/slide62.xml"/><Relationship Id="rId60" Type="http://schemas.openxmlformats.org/officeDocument/2006/relationships/slide" Target="slides/slide55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slide" Target="slides/slide6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slide" Target="slides/slide52.xml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slide" Target="slides/slide54.xml"/><Relationship Id="rId14" Type="http://schemas.openxmlformats.org/officeDocument/2006/relationships/slide" Target="slides/slide9.xml"/><Relationship Id="rId58" Type="http://schemas.openxmlformats.org/officeDocument/2006/relationships/slide" Target="slides/slide5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Shape 1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Shape 1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Shape 1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Shape 1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Shape 1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Load factor = n / k</a:t>
            </a:r>
            <a:br>
              <a:rPr lang="ko"/>
            </a:br>
            <a:r>
              <a:rPr i="1" lang="ko" sz="1050">
                <a:solidFill>
                  <a:srgbClr val="222222"/>
                </a:solidFill>
              </a:rPr>
              <a:t>n</a:t>
            </a:r>
            <a:r>
              <a:rPr lang="ko" sz="1050">
                <a:solidFill>
                  <a:srgbClr val="222222"/>
                </a:solidFill>
              </a:rPr>
              <a:t> is the number of entries occupied in the hash table.</a:t>
            </a:r>
            <a:endParaRPr sz="1050">
              <a:solidFill>
                <a:srgbClr val="222222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i="1" lang="ko" sz="1050">
                <a:solidFill>
                  <a:srgbClr val="222222"/>
                </a:solidFill>
              </a:rPr>
              <a:t>k</a:t>
            </a:r>
            <a:r>
              <a:rPr lang="ko" sz="1050">
                <a:solidFill>
                  <a:srgbClr val="222222"/>
                </a:solidFill>
              </a:rPr>
              <a:t> is the number of buckets.</a:t>
            </a:r>
            <a:endParaRPr sz="1050">
              <a:solidFill>
                <a:srgbClr val="222222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Shape 2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Shape 2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Shape 2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Shape 3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Shape 40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7" name="Shape 40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3" name="Shape 45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Shape 4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9" name="Shape 4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43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Shape 5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Shape 5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9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0" name="Shape 5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1" name="Shape 5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5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Shape 6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7" name="Shape 6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Shape 68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3" name="Shape 68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7" name="Shape 7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Shape 7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9" name="Shape 7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Shape 7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Shape 7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9" name="Shape 8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" name="Shape 82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1" name="Shape 82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5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Shape 86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7" name="Shape 86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Shape 91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3" name="Shape 91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7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Shape 9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9" name="Shape 9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5" name="Shape 10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6" name="Shape 100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0" name="Shape 10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1" name="Shape 101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2" name="Shape 101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7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Shape 101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9" name="Shape 101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Shape 106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5" name="Shape 106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4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Shape 11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6" name="Shape 11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7" name="Shape 1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8" name="Shape 116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9" name="Shape 116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0" name="Shape 1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1" name="Shape 12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2" name="Shape 12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6" name="Shape 1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7" name="Shape 12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8" name="Shape 12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4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Shape 1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6" name="Shape 1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5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Shape 13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Shape 13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" name="Shape 13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3" name="Shape 13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78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Shape 13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0" name="Shape 13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7" name="Shape 1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8" name="Shape 14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9" name="Shape 14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Shape 14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Shape 14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25" name="Shape 1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6" name="Shape 15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7" name="Shape 15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4" name="Shape 1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5" name="Shape 15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6" name="Shape 155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0" name="Shape 1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1" name="Shape 15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2" name="Shape 15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6" name="Shape 1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7" name="Shape 15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8" name="Shape 15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95" name="Shape 1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6" name="Shape 159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7" name="Shape 15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2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Shape 16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4" name="Shape 16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09" name="Shape 1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0" name="Shape 16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1" name="Shape 16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16" name="Shape 1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" name="Shape 16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8" name="Shape 16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2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Shape 16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4" name="Shape 16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7" name="Shape 1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Shape 16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9" name="Shape 16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33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4" name="Shape 16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5" name="Shape 16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0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Shape 16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Shape 16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6" name="Shape 1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7" name="Shape 16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8" name="Shape 16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2" name="Shape 1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3" name="Shape 165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4" name="Shape 165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58" name="Shape 16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9" name="Shape 165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0" name="Shape 16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6" name="Shape 1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" name="Shape 16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8" name="Shape 16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1" name="Shape 1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" name="Shape 16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3" name="Shape 16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7" name="Shape 1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8" name="Shape 167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79" name="Shape 167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Probing</a:t>
            </a:r>
            <a:r>
              <a:rPr lang="ko"/>
              <a:t>을 할 때 </a:t>
            </a:r>
            <a:r>
              <a:rPr lang="ko"/>
              <a:t>Swap</a:t>
            </a:r>
            <a:r>
              <a:rPr lang="ko"/>
              <a:t>을 해야하는 상황이 생기면 PSL(first) &lt; PSL(second)인 상황에만 swap이 일어난다.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1. 5번에서 PSL(x) = 2, PSL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1pPr>
            <a:lvl2pPr lvl="1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2pPr>
            <a:lvl3pPr lvl="2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3pPr>
            <a:lvl4pPr lvl="3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4pPr>
            <a:lvl5pPr lvl="4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5pPr>
            <a:lvl6pPr lvl="5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6pPr>
            <a:lvl7pPr lvl="6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7pPr>
            <a:lvl8pPr lvl="7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8pPr>
            <a:lvl9pPr lvl="8" algn="r">
              <a:spcBef>
                <a:spcPts val="0"/>
              </a:spcBef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ko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7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8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2.xml"/></Relationships>
</file>

<file path=ppt/slides/_rels/slide5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0.png"/></Relationships>
</file>

<file path=ppt/slides/_rels/slide5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4.xml"/></Relationships>
</file>

<file path=ppt/slides/_rels/slide5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0.png"/></Relationships>
</file>

<file path=ppt/slides/_rels/slide5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8.xml"/></Relationships>
</file>

<file path=ppt/slides/_rels/slide5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6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0.xml"/></Relationships>
</file>

<file path=ppt/slides/_rels/slide6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3.xml"/></Relationships>
</file>

<file path=ppt/slides/_rels/slide6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8.xml"/><Relationship Id="rId3" Type="http://schemas.openxmlformats.org/officeDocument/2006/relationships/image" Target="../media/image19.png"/></Relationships>
</file>

<file path=ppt/slides/_rels/slide6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7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0.xml"/><Relationship Id="rId3" Type="http://schemas.openxmlformats.org/officeDocument/2006/relationships/image" Target="../media/image17.png"/></Relationships>
</file>

<file path=ppt/slides/_rels/slide7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1.xml"/><Relationship Id="rId3" Type="http://schemas.openxmlformats.org/officeDocument/2006/relationships/image" Target="../media/image14.png"/></Relationships>
</file>

<file path=ppt/slides/_rels/slide7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2.xml"/><Relationship Id="rId3" Type="http://schemas.openxmlformats.org/officeDocument/2006/relationships/image" Target="../media/image13.png"/></Relationships>
</file>

<file path=ppt/slides/_rels/slide7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3.xml"/></Relationships>
</file>

<file path=ppt/slides/_rels/slide7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4.xml"/><Relationship Id="rId3" Type="http://schemas.openxmlformats.org/officeDocument/2006/relationships/image" Target="../media/image16.png"/></Relationships>
</file>

<file path=ppt/slides/_rels/slide7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5.xml"/><Relationship Id="rId3" Type="http://schemas.openxmlformats.org/officeDocument/2006/relationships/image" Target="../media/image11.png"/></Relationships>
</file>

<file path=ppt/slides/_rels/slide7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6.xml"/><Relationship Id="rId3" Type="http://schemas.openxmlformats.org/officeDocument/2006/relationships/image" Target="../media/image15.png"/></Relationships>
</file>

<file path=ppt/slides/_rels/slide7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7.xml"/></Relationships>
</file>

<file path=ppt/slides/_rels/slide7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8.xml"/><Relationship Id="rId3" Type="http://schemas.openxmlformats.org/officeDocument/2006/relationships/image" Target="../media/image23.png"/></Relationships>
</file>

<file path=ppt/slides/_rels/slide7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9.xml"/><Relationship Id="rId3" Type="http://schemas.openxmlformats.org/officeDocument/2006/relationships/image" Target="../media/image1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_rels/slide8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0.xml"/><Relationship Id="rId3" Type="http://schemas.openxmlformats.org/officeDocument/2006/relationships/image" Target="../media/image21.png"/><Relationship Id="rId4" Type="http://schemas.openxmlformats.org/officeDocument/2006/relationships/image" Target="../media/image20.png"/><Relationship Id="rId5" Type="http://schemas.openxmlformats.org/officeDocument/2006/relationships/image" Target="../media/image22.png"/></Relationships>
</file>

<file path=ppt/slides/_rels/slide8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1.xml"/></Relationships>
</file>

<file path=ppt/slides/_rels/slide8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2.xml"/></Relationships>
</file>

<file path=ppt/slides/_rels/slide8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3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Relationship Id="rId4" Type="http://schemas.openxmlformats.org/officeDocument/2006/relationships/image" Target="../media/image1.png"/><Relationship Id="rId5" Type="http://schemas.openxmlformats.org/officeDocument/2006/relationships/image" Target="../media/image6.png"/><Relationship Id="rId6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" type="subTitle"/>
          </p:nvPr>
        </p:nvSpPr>
        <p:spPr>
          <a:xfrm>
            <a:off x="311700" y="23267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“A Write-friendly and Cache-optimized Hashing Scheme for Non-volatile Memory Systems”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TPDS’17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/>
              <a:t>2018. 02. 02</a:t>
            </a:r>
            <a:endParaRPr sz="2000"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 sz="2000"/>
              <a:t>김도영</a:t>
            </a:r>
            <a:endParaRPr sz="2000"/>
          </a:p>
        </p:txBody>
      </p:sp>
      <p:sp>
        <p:nvSpPr>
          <p:cNvPr id="55" name="Shape 55"/>
          <p:cNvSpPr txBox="1"/>
          <p:nvPr>
            <p:ph type="ctrTitle"/>
          </p:nvPr>
        </p:nvSpPr>
        <p:spPr>
          <a:xfrm>
            <a:off x="311708" y="2371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Paper study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>
            <p:ph idx="1" type="body"/>
          </p:nvPr>
        </p:nvSpPr>
        <p:spPr>
          <a:xfrm>
            <a:off x="2583750" y="1152475"/>
            <a:ext cx="624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insert-delete</a:t>
            </a:r>
            <a:r>
              <a:rPr lang="ko"/>
              <a:t>를 할 때 2개의 hash function을 사용하는 hash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2 position 모두 차있으면 insert failed</a:t>
            </a:r>
            <a:endParaRPr/>
          </a:p>
        </p:txBody>
      </p:sp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2-choice Hashing</a:t>
            </a:r>
            <a:endParaRPr/>
          </a:p>
        </p:txBody>
      </p:sp>
      <p:pic>
        <p:nvPicPr>
          <p:cNvPr id="114" name="Shape 1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785938"/>
            <a:ext cx="2019300" cy="1571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idx="1" type="body"/>
          </p:nvPr>
        </p:nvSpPr>
        <p:spPr>
          <a:xfrm>
            <a:off x="2583750" y="1152475"/>
            <a:ext cx="624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2-choice hashing</a:t>
            </a:r>
            <a:r>
              <a:rPr lang="ko"/>
              <a:t>을 발전시킨 hashing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2개의 hash function을 사용함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insert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hash function으로 position들을 구함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비어있는 position이 없다면, 랜덤하게 1개의 position에 있는 entry를 eviction시킴 (다른 position으로 내보냄)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endless eviction이 일어날 수 있음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delete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d개의 hash function으로 position을 구함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entry가 있는 position을 찾아 삭제</a:t>
            </a:r>
            <a:endParaRPr/>
          </a:p>
        </p:txBody>
      </p:sp>
      <p:sp>
        <p:nvSpPr>
          <p:cNvPr id="120" name="Shape 1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</a:t>
            </a:r>
            <a:endParaRPr/>
          </a:p>
        </p:txBody>
      </p:sp>
      <p:pic>
        <p:nvPicPr>
          <p:cNvPr id="121" name="Shape 1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809750"/>
            <a:ext cx="2028825" cy="152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" name="Shape 126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27" name="Shape 127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Shape 132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33" name="Shape 133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134" name="Shape 134"/>
          <p:cNvSpPr txBox="1"/>
          <p:nvPr/>
        </p:nvSpPr>
        <p:spPr>
          <a:xfrm>
            <a:off x="2794600" y="950925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“a”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hash1(a) =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hash2(a) = 7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" name="Shape 139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0000"/>
                          </a:solidFill>
                        </a:rPr>
                        <a:t>a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40" name="Shape 140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141" name="Shape 141"/>
          <p:cNvSpPr txBox="1"/>
          <p:nvPr/>
        </p:nvSpPr>
        <p:spPr>
          <a:xfrm>
            <a:off x="2794600" y="950925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“a”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hash1(a) =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hash2(a) = 7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6" name="Shape 146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a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47" name="Shape 147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148" name="Shape 148"/>
          <p:cNvSpPr txBox="1"/>
          <p:nvPr/>
        </p:nvSpPr>
        <p:spPr>
          <a:xfrm>
            <a:off x="2794600" y="950925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“b”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hash1(b) =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hash2(b) = 7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" name="Shape 153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a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0000"/>
                          </a:solidFill>
                        </a:rPr>
                        <a:t>b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54" name="Shape 154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155" name="Shape 155"/>
          <p:cNvSpPr txBox="1"/>
          <p:nvPr/>
        </p:nvSpPr>
        <p:spPr>
          <a:xfrm>
            <a:off x="2794600" y="950925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“b”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hash1(b) =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hash2(b) = 7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0" name="Shape 160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a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b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61" name="Shape 161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162" name="Shape 162"/>
          <p:cNvSpPr txBox="1"/>
          <p:nvPr/>
        </p:nvSpPr>
        <p:spPr>
          <a:xfrm>
            <a:off x="2794600" y="950925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“c”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hash1(c) =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hash2(c) = 3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7" name="Shape 167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a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b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68" name="Shape 168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2794600" y="950925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“c”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hash1(c) =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hash2(c) = 3</a:t>
            </a:r>
            <a:endParaRPr/>
          </a:p>
        </p:txBody>
      </p:sp>
      <p:cxnSp>
        <p:nvCxnSpPr>
          <p:cNvPr id="170" name="Shape 170"/>
          <p:cNvCxnSpPr>
            <a:stCxn id="169" idx="2"/>
          </p:cNvCxnSpPr>
          <p:nvPr/>
        </p:nvCxnSpPr>
        <p:spPr>
          <a:xfrm flipH="1">
            <a:off x="2336800" y="1714425"/>
            <a:ext cx="1708500" cy="4461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71" name="Shape 171"/>
          <p:cNvCxnSpPr>
            <a:stCxn id="169" idx="2"/>
          </p:cNvCxnSpPr>
          <p:nvPr/>
        </p:nvCxnSpPr>
        <p:spPr>
          <a:xfrm flipH="1">
            <a:off x="3558100" y="1714425"/>
            <a:ext cx="487200" cy="3876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72" name="Shape 172"/>
          <p:cNvSpPr txBox="1"/>
          <p:nvPr/>
        </p:nvSpPr>
        <p:spPr>
          <a:xfrm>
            <a:off x="2090300" y="1456150"/>
            <a:ext cx="1068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Occupied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7" name="Shape 177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a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b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78" name="Shape 178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179" name="Shape 179"/>
          <p:cNvSpPr txBox="1"/>
          <p:nvPr/>
        </p:nvSpPr>
        <p:spPr>
          <a:xfrm>
            <a:off x="2794600" y="950925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“c”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hash1(c) =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hash2(c) = 3</a:t>
            </a:r>
            <a:endParaRPr/>
          </a:p>
        </p:txBody>
      </p:sp>
      <p:sp>
        <p:nvSpPr>
          <p:cNvPr id="180" name="Shape 180"/>
          <p:cNvSpPr txBox="1"/>
          <p:nvPr/>
        </p:nvSpPr>
        <p:spPr>
          <a:xfrm>
            <a:off x="2835875" y="3346600"/>
            <a:ext cx="1068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Eviction…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evict 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81" name="Shape 181"/>
          <p:cNvSpPr txBox="1"/>
          <p:nvPr/>
        </p:nvSpPr>
        <p:spPr>
          <a:xfrm>
            <a:off x="3405650" y="3158650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insert “a”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hash1(a) = 1</a:t>
            </a:r>
            <a:endParaRPr b="1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hash2(a) = </a:t>
            </a:r>
            <a:r>
              <a:rPr b="1" lang="ko">
                <a:solidFill>
                  <a:srgbClr val="FF0000"/>
                </a:solidFill>
              </a:rPr>
              <a:t>7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Contents</a:t>
            </a:r>
            <a:endParaRPr/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Introduction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NVRAM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Main hashing schemes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Chained hashing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Linear probing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…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Path Hashing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Design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Analysis</a:t>
            </a:r>
            <a:br>
              <a:rPr lang="ko"/>
            </a:b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Applicable to redis-pmem?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6" name="Shape 186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b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0000"/>
                          </a:solidFill>
                        </a:rPr>
                        <a:t>a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87" name="Shape 187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188" name="Shape 188"/>
          <p:cNvSpPr txBox="1"/>
          <p:nvPr/>
        </p:nvSpPr>
        <p:spPr>
          <a:xfrm>
            <a:off x="2794600" y="950925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“c”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hash1(c) =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hash2(c) = 3</a:t>
            </a:r>
            <a:endParaRPr/>
          </a:p>
        </p:txBody>
      </p:sp>
      <p:sp>
        <p:nvSpPr>
          <p:cNvPr id="189" name="Shape 189"/>
          <p:cNvSpPr txBox="1"/>
          <p:nvPr/>
        </p:nvSpPr>
        <p:spPr>
          <a:xfrm>
            <a:off x="2835875" y="3346600"/>
            <a:ext cx="10686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Eviction…</a:t>
            </a:r>
            <a:endParaRPr b="1">
              <a:solidFill>
                <a:srgbClr val="FF0000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evict a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" name="Shape 194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0000"/>
                          </a:solidFill>
                        </a:rPr>
                        <a:t>c</a:t>
                      </a:r>
                      <a:endParaRPr b="1">
                        <a:solidFill>
                          <a:srgbClr val="FF0000"/>
                        </a:solidFill>
                      </a:endParaRPr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b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a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195" name="Shape 195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196" name="Shape 196"/>
          <p:cNvSpPr txBox="1"/>
          <p:nvPr/>
        </p:nvSpPr>
        <p:spPr>
          <a:xfrm>
            <a:off x="2794600" y="950925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“c”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hash1(c) = 1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hash2(c) = 3</a:t>
            </a:r>
            <a:endParaRPr/>
          </a:p>
        </p:txBody>
      </p:sp>
      <p:sp>
        <p:nvSpPr>
          <p:cNvPr id="197" name="Shape 197"/>
          <p:cNvSpPr txBox="1"/>
          <p:nvPr/>
        </p:nvSpPr>
        <p:spPr>
          <a:xfrm>
            <a:off x="2835875" y="3346600"/>
            <a:ext cx="12273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Finish insert “c”...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2" name="Shape 202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c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b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a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03" name="Shape 203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204" name="Shape 204"/>
          <p:cNvSpPr txBox="1"/>
          <p:nvPr/>
        </p:nvSpPr>
        <p:spPr>
          <a:xfrm>
            <a:off x="2794600" y="950925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delete</a:t>
            </a:r>
            <a:r>
              <a:rPr lang="ko"/>
              <a:t> “b”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hash1(b) =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hash2(b) = 7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9" name="Shape 209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c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a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10" name="Shape 210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211" name="Shape 211"/>
          <p:cNvSpPr txBox="1"/>
          <p:nvPr/>
        </p:nvSpPr>
        <p:spPr>
          <a:xfrm>
            <a:off x="2794600" y="950925"/>
            <a:ext cx="2501400" cy="76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delete “b”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hash1(b) = 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hash2(b) = 7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6" name="Shape 216"/>
          <p:cNvGraphicFramePr/>
          <p:nvPr/>
        </p:nvGraphicFramePr>
        <p:xfrm>
          <a:off x="1234375" y="2177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{9F5AAB16-3BD9-4036-9B5F-C2281B995CA8}</a:tableStyleId>
              </a:tblPr>
              <a:tblGrid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  <a:gridCol w="6675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0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1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2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3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4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5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6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7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8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ko">
                          <a:solidFill>
                            <a:srgbClr val="FFFFFF"/>
                          </a:solidFill>
                        </a:rPr>
                        <a:t>9</a:t>
                      </a:r>
                      <a:endParaRPr b="1">
                        <a:solidFill>
                          <a:srgbClr val="FFFFFF"/>
                        </a:solidFill>
                      </a:endParaRPr>
                    </a:p>
                  </a:txBody>
                  <a:tcPr marT="91425" marB="91425" marR="91425" marL="91425" anchor="ctr">
                    <a:solidFill>
                      <a:srgbClr val="666666"/>
                    </a:solidFill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z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x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c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d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e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f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h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a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g</a:t>
                      </a:r>
                      <a:endParaRPr/>
                    </a:p>
                  </a:txBody>
                  <a:tcPr marT="91425" marB="91425" marR="91425" marL="91425" anchor="ctr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ko"/>
                        <a:t>...</a:t>
                      </a:r>
                      <a:endParaRPr/>
                    </a:p>
                  </a:txBody>
                  <a:tcPr marT="91425" marB="91425" marR="91425" marL="91425" anchor="ctr"/>
                </a:tc>
              </a:tr>
            </a:tbl>
          </a:graphicData>
        </a:graphic>
      </p:graphicFrame>
      <p:sp>
        <p:nvSpPr>
          <p:cNvPr id="217" name="Shape 217"/>
          <p:cNvSpPr txBox="1"/>
          <p:nvPr/>
        </p:nvSpPr>
        <p:spPr>
          <a:xfrm>
            <a:off x="199625" y="140925"/>
            <a:ext cx="25014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 (d=2)</a:t>
            </a:r>
            <a:endParaRPr/>
          </a:p>
        </p:txBody>
      </p:sp>
      <p:sp>
        <p:nvSpPr>
          <p:cNvPr id="218" name="Shape 218"/>
          <p:cNvSpPr txBox="1"/>
          <p:nvPr/>
        </p:nvSpPr>
        <p:spPr>
          <a:xfrm>
            <a:off x="2847625" y="3511000"/>
            <a:ext cx="30123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Possible to endless eviction...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Find Hash Schemes for NVRAM...</a:t>
            </a:r>
            <a:endParaRPr/>
          </a:p>
        </p:txBody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Hash Scheme</a:t>
            </a:r>
            <a:r>
              <a:rPr lang="ko"/>
              <a:t>의 performance parameters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Space utilization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남는 공간 없이 얼마나 memory를 효율적으로 사용하는지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Request latency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Request를 보냈을 때, 결과를 receive할 때까지 걸리는 시간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Read / Write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NVRAM의 특성 때문에 performance parameter가 추가됨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the number of NVM writes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Performance evaluation part에서 종합적으로 더 상세하게 기술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600" y="-12"/>
            <a:ext cx="2057400" cy="189547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Chained Hashing</a:t>
            </a:r>
            <a:endParaRPr/>
          </a:p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insert / delete</a:t>
            </a:r>
            <a:r>
              <a:rPr lang="ko"/>
              <a:t>를 할 때, linked list를 변경함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entry들의 address pointer를 모두 수정해야함. (extra writes)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the number of NVM write ↑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Shape 2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86600" y="0"/>
            <a:ext cx="2057400" cy="1914525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Shape 2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Linear Probing</a:t>
            </a:r>
            <a:endParaRPr/>
          </a:p>
        </p:txBody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중간</a:t>
            </a:r>
            <a:r>
              <a:rPr lang="ko"/>
              <a:t>에 있는 collision entry를 </a:t>
            </a:r>
            <a:r>
              <a:rPr lang="ko"/>
              <a:t>Delete</a:t>
            </a:r>
            <a:r>
              <a:rPr lang="ko"/>
              <a:t>를 하면, 빈 공간을 메꿔야 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multiple NVM writes</a:t>
            </a:r>
            <a:br>
              <a:rPr lang="ko"/>
            </a:b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the number of NVM write ↑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3" name="Shape 2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96125" y="0"/>
            <a:ext cx="2047875" cy="1905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Robin Hood Hashing</a:t>
            </a:r>
            <a:endParaRPr/>
          </a:p>
        </p:txBody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311700" y="1152475"/>
            <a:ext cx="678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Collision insert</a:t>
            </a:r>
            <a:r>
              <a:rPr lang="ko"/>
              <a:t>를 할 때 여러 entry들이 swap될 수 있음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multiple NVM writes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Delete를 할 때도 Linear probing과 마찬가지로 빈 공간을 메꾸어야 함</a:t>
            </a:r>
            <a:br>
              <a:rPr lang="ko"/>
            </a:b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the number of NVM write ↑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Shape 2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24700" y="-12"/>
            <a:ext cx="2019300" cy="157162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2-choice Hashing</a:t>
            </a:r>
            <a:endParaRPr/>
          </a:p>
        </p:txBody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2 position 모</a:t>
            </a:r>
            <a:r>
              <a:rPr lang="ko"/>
              <a:t>두 차있으면 insert fail이 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별도의 extra write가 일어나지 않음</a:t>
            </a:r>
            <a:br>
              <a:rPr lang="ko"/>
            </a:b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the number of NVM write ↓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/>
        </p:nvSpPr>
        <p:spPr>
          <a:xfrm>
            <a:off x="311700" y="2103150"/>
            <a:ext cx="85206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/>
              <a:t>Introduction</a:t>
            </a:r>
            <a:endParaRPr sz="5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15175" y="0"/>
            <a:ext cx="2028825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Cuckoo Hashing</a:t>
            </a:r>
            <a:endParaRPr/>
          </a:p>
        </p:txBody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311700" y="1152475"/>
            <a:ext cx="6803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collision</a:t>
            </a:r>
            <a:r>
              <a:rPr lang="ko"/>
              <a:t>이 나게 되면 원래 있던 entry를 다른 position으로 내보냄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이때 eviction이 연쇄적으로 일어나면 많은 write가 발생하게 됨</a:t>
            </a:r>
            <a:br>
              <a:rPr lang="ko"/>
            </a:b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the number of NVM write ↑</a:t>
            </a:r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4" name="Shape 2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6605" y="996538"/>
            <a:ext cx="7547300" cy="315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/>
        </p:nvSpPr>
        <p:spPr>
          <a:xfrm>
            <a:off x="311700" y="2103150"/>
            <a:ext cx="85206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/>
              <a:t>Path Hashing</a:t>
            </a:r>
            <a:endParaRPr sz="5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Path Hashing</a:t>
            </a:r>
            <a:endParaRPr/>
          </a:p>
        </p:txBody>
      </p:sp>
      <p:sp>
        <p:nvSpPr>
          <p:cNvPr id="275" name="Shape 27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Collision handling에</a:t>
            </a:r>
            <a:r>
              <a:rPr lang="ko"/>
              <a:t>서 extra write가 최대한 발생되지 않도록 만든 hash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특징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Chained entry를 completed binary tree로 관리 (shared standby cell)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chained entry를 여러 bucket들이 share하여 사용함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2-choice hashing으로 path를 parallel하게 find할 수 있게 설계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memory / cache optimized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ko">
                <a:solidFill>
                  <a:srgbClr val="FF0000"/>
                </a:solidFill>
              </a:rPr>
              <a:t>Collision handling에서 extra write가 없음</a:t>
            </a:r>
            <a:endParaRPr b="1">
              <a:solidFill>
                <a:srgbClr val="FF0000"/>
              </a:solidFill>
            </a:endParaRPr>
          </a:p>
          <a:p>
            <a: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NVRAM에 적합함</a:t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마지</a:t>
            </a:r>
            <a:r>
              <a:rPr lang="ko"/>
              <a:t>막 level의 entry들이 bucket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“Addressable cells”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collision이 일어나면, 하위 level에 있는 “Shared standby cells”에다가 Write함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path(leaf-node)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leaf node(bucket)로부터 root까지의 path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bucket에 collision이 일어나면, 이 path에 있는 shared standby cells중에 비어있는 node에다가 새로 write함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Query / Delete를 할때도 이 path를 찾아가면 됨</a:t>
            </a:r>
            <a:endParaRPr/>
          </a:p>
        </p:txBody>
      </p:sp>
      <p:sp>
        <p:nvSpPr>
          <p:cNvPr id="281" name="Shape 28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Path Hashing</a:t>
            </a:r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Shape 286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Shape 287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Shape 288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Shape 289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Shape 291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Shape 293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Shape 294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295" name="Shape 295"/>
          <p:cNvSpPr/>
          <p:nvPr/>
        </p:nvSpPr>
        <p:spPr>
          <a:xfrm>
            <a:off x="223125" y="651975"/>
            <a:ext cx="8772000" cy="108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Shape 296"/>
          <p:cNvSpPr txBox="1"/>
          <p:nvPr/>
        </p:nvSpPr>
        <p:spPr>
          <a:xfrm>
            <a:off x="305325" y="240975"/>
            <a:ext cx="8475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Bucket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297" name="Shape 297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298" name="Shape 298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299" name="Shape 299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300" name="Shape 300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301" name="Shape 301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302" name="Shape 302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303" name="Shape 303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304" name="Shape 304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Shape 310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Shape 311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Shape 313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Shape 314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Shape 315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Shape 316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Shape 317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318" name="Shape 318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Shape 319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Shape 321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Shape 322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323" name="Shape 323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324" name="Shape 324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Shape 325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Shape 326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Shape 327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328" name="Shape 328"/>
          <p:cNvCxnSpPr>
            <a:stCxn id="309" idx="2"/>
            <a:endCxn id="318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29" name="Shape 329"/>
          <p:cNvCxnSpPr>
            <a:stCxn id="310" idx="2"/>
            <a:endCxn id="318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0" name="Shape 330"/>
          <p:cNvCxnSpPr>
            <a:stCxn id="311" idx="2"/>
            <a:endCxn id="320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1" name="Shape 331"/>
          <p:cNvCxnSpPr>
            <a:stCxn id="312" idx="2"/>
            <a:endCxn id="320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2" name="Shape 332"/>
          <p:cNvCxnSpPr>
            <a:stCxn id="313" idx="2"/>
            <a:endCxn id="319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3" name="Shape 333"/>
          <p:cNvCxnSpPr>
            <a:stCxn id="314" idx="2"/>
            <a:endCxn id="319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4" name="Shape 334"/>
          <p:cNvCxnSpPr>
            <a:stCxn id="315" idx="2"/>
            <a:endCxn id="321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5" name="Shape 335"/>
          <p:cNvCxnSpPr>
            <a:stCxn id="316" idx="2"/>
            <a:endCxn id="321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6" name="Shape 336"/>
          <p:cNvCxnSpPr>
            <a:stCxn id="318" idx="2"/>
            <a:endCxn id="324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7" name="Shape 337"/>
          <p:cNvCxnSpPr>
            <a:stCxn id="320" idx="2"/>
            <a:endCxn id="324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8" name="Shape 338"/>
          <p:cNvCxnSpPr>
            <a:stCxn id="319" idx="2"/>
            <a:endCxn id="325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39" name="Shape 339"/>
          <p:cNvCxnSpPr>
            <a:stCxn id="321" idx="2"/>
            <a:endCxn id="325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0" name="Shape 340"/>
          <p:cNvCxnSpPr>
            <a:stCxn id="324" idx="2"/>
            <a:endCxn id="326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41" name="Shape 341"/>
          <p:cNvCxnSpPr>
            <a:stCxn id="325" idx="2"/>
            <a:endCxn id="326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42" name="Shape 342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343" name="Shape 343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344" name="Shape 344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345" name="Shape 345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346" name="Shape 346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347" name="Shape 347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348" name="Shape 348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349" name="Shape 349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5" name="Shape 355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6" name="Shape 356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8" name="Shape 358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Shape 359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Shape 361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2" name="Shape 362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363" name="Shape 363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4" name="Shape 364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Shape 365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Shape 366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368" name="Shape 368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369" name="Shape 369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0" name="Shape 370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1" name="Shape 371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Shape 372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373" name="Shape 373"/>
          <p:cNvCxnSpPr>
            <a:stCxn id="354" idx="2"/>
            <a:endCxn id="363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4" name="Shape 374"/>
          <p:cNvCxnSpPr>
            <a:stCxn id="355" idx="2"/>
            <a:endCxn id="363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5" name="Shape 375"/>
          <p:cNvCxnSpPr>
            <a:stCxn id="356" idx="2"/>
            <a:endCxn id="365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6" name="Shape 376"/>
          <p:cNvCxnSpPr>
            <a:stCxn id="357" idx="2"/>
            <a:endCxn id="365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7" name="Shape 377"/>
          <p:cNvCxnSpPr>
            <a:stCxn id="358" idx="2"/>
            <a:endCxn id="364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8" name="Shape 378"/>
          <p:cNvCxnSpPr>
            <a:stCxn id="359" idx="2"/>
            <a:endCxn id="364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79" name="Shape 379"/>
          <p:cNvCxnSpPr>
            <a:stCxn id="360" idx="2"/>
            <a:endCxn id="366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0" name="Shape 380"/>
          <p:cNvCxnSpPr>
            <a:stCxn id="361" idx="2"/>
            <a:endCxn id="366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1" name="Shape 381"/>
          <p:cNvCxnSpPr>
            <a:stCxn id="363" idx="2"/>
            <a:endCxn id="369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2" name="Shape 382"/>
          <p:cNvCxnSpPr>
            <a:stCxn id="365" idx="2"/>
            <a:endCxn id="369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3" name="Shape 383"/>
          <p:cNvCxnSpPr>
            <a:stCxn id="364" idx="2"/>
            <a:endCxn id="370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4" name="Shape 384"/>
          <p:cNvCxnSpPr>
            <a:stCxn id="366" idx="2"/>
            <a:endCxn id="370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5" name="Shape 385"/>
          <p:cNvCxnSpPr>
            <a:stCxn id="369" idx="2"/>
            <a:endCxn id="371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386" name="Shape 386"/>
          <p:cNvCxnSpPr>
            <a:stCxn id="370" idx="2"/>
            <a:endCxn id="371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387" name="Shape 387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388" name="Shape 388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389" name="Shape 389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390" name="Shape 390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391" name="Shape 391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392" name="Shape 392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393" name="Shape 393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394" name="Shape 394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395" name="Shape 395"/>
          <p:cNvSpPr/>
          <p:nvPr/>
        </p:nvSpPr>
        <p:spPr>
          <a:xfrm>
            <a:off x="223125" y="651975"/>
            <a:ext cx="8772000" cy="1086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Shape 396"/>
          <p:cNvSpPr txBox="1"/>
          <p:nvPr/>
        </p:nvSpPr>
        <p:spPr>
          <a:xfrm>
            <a:off x="305325" y="240975"/>
            <a:ext cx="35817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Addressable cells (</a:t>
            </a:r>
            <a:r>
              <a:rPr b="1" lang="ko">
                <a:solidFill>
                  <a:srgbClr val="FF0000"/>
                </a:solidFill>
              </a:rPr>
              <a:t>Bucket)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397" name="Shape 397"/>
          <p:cNvSpPr/>
          <p:nvPr/>
        </p:nvSpPr>
        <p:spPr>
          <a:xfrm>
            <a:off x="223125" y="1799700"/>
            <a:ext cx="8772000" cy="23340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0000FF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8" name="Shape 398"/>
          <p:cNvSpPr txBox="1"/>
          <p:nvPr/>
        </p:nvSpPr>
        <p:spPr>
          <a:xfrm>
            <a:off x="5413425" y="4195425"/>
            <a:ext cx="3581700" cy="4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0000FF"/>
                </a:solidFill>
              </a:rPr>
              <a:t>Shared standby cells</a:t>
            </a:r>
            <a:endParaRPr b="1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Query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hash(key)</a:t>
            </a:r>
            <a:r>
              <a:rPr lang="ko"/>
              <a:t>에 해당하는 leaf node에서부터 key를 찾아감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leaf node가 찾아야 할 key에 해당하지 않는다면, path(leaf-node)를 조회함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Insert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hash(key)</a:t>
            </a:r>
            <a:r>
              <a:rPr lang="ko"/>
              <a:t>로 leaf node를 찾아서 write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이미 leaf node가 차있다면, path에서 빈 공간을 찾아내어 write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path도 모두 꽉차있다면 insert fail or expand-rehashing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Delete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Query</a:t>
            </a:r>
            <a:r>
              <a:rPr lang="ko"/>
              <a:t>와 동일하게 작동</a:t>
            </a:r>
            <a:endParaRPr/>
          </a:p>
        </p:txBody>
      </p:sp>
      <p:sp>
        <p:nvSpPr>
          <p:cNvPr id="404" name="Shape 40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Path Hashing</a:t>
            </a: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8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Shape 409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0" name="Shape 410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1" name="Shape 411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Shape 412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3" name="Shape 413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4" name="Shape 414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5" name="Shape 415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Shape 417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418" name="Shape 418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0" name="Shape 420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1" name="Shape 421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2" name="Shape 422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423" name="Shape 423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424" name="Shape 424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5" name="Shape 425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6" name="Shape 426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7" name="Shape 427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428" name="Shape 428"/>
          <p:cNvCxnSpPr>
            <a:stCxn id="409" idx="2"/>
            <a:endCxn id="418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29" name="Shape 429"/>
          <p:cNvCxnSpPr>
            <a:stCxn id="410" idx="2"/>
            <a:endCxn id="418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0" name="Shape 430"/>
          <p:cNvCxnSpPr>
            <a:stCxn id="411" idx="2"/>
            <a:endCxn id="420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1" name="Shape 431"/>
          <p:cNvCxnSpPr>
            <a:stCxn id="412" idx="2"/>
            <a:endCxn id="420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2" name="Shape 432"/>
          <p:cNvCxnSpPr>
            <a:stCxn id="413" idx="2"/>
            <a:endCxn id="419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3" name="Shape 433"/>
          <p:cNvCxnSpPr>
            <a:stCxn id="414" idx="2"/>
            <a:endCxn id="419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4" name="Shape 434"/>
          <p:cNvCxnSpPr>
            <a:stCxn id="415" idx="2"/>
            <a:endCxn id="421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5" name="Shape 435"/>
          <p:cNvCxnSpPr>
            <a:stCxn id="416" idx="2"/>
            <a:endCxn id="421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6" name="Shape 436"/>
          <p:cNvCxnSpPr>
            <a:stCxn id="418" idx="2"/>
            <a:endCxn id="424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7" name="Shape 437"/>
          <p:cNvCxnSpPr>
            <a:stCxn id="420" idx="2"/>
            <a:endCxn id="424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8" name="Shape 438"/>
          <p:cNvCxnSpPr>
            <a:stCxn id="419" idx="2"/>
            <a:endCxn id="425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39" name="Shape 439"/>
          <p:cNvCxnSpPr>
            <a:stCxn id="421" idx="2"/>
            <a:endCxn id="425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40" name="Shape 440"/>
          <p:cNvCxnSpPr>
            <a:stCxn id="424" idx="2"/>
            <a:endCxn id="426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41" name="Shape 441"/>
          <p:cNvCxnSpPr>
            <a:stCxn id="425" idx="2"/>
            <a:endCxn id="426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42" name="Shape 442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443" name="Shape 443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444" name="Shape 444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445" name="Shape 445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446" name="Shape 446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447" name="Shape 447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448" name="Shape 448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449" name="Shape 449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450" name="Shape 450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“a”</a:t>
            </a:r>
            <a:endParaRPr/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hash(a) = 3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NVRAM</a:t>
            </a:r>
            <a:endParaRPr/>
          </a:p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Non-volatile Random Access Memory (Persistent Memory)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PCM, ReRAM, STT-RAM, …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장점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Memory performance + Non-volatile storage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단점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Intrinsic asymmetric properties of read and writes</a:t>
            </a:r>
            <a:endParaRPr/>
          </a:p>
          <a:p>
            <a: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Write latency is much higher than read latency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Limited write endurance</a:t>
            </a:r>
            <a:br>
              <a:rPr lang="ko"/>
            </a:br>
            <a:r>
              <a:rPr b="1" lang="ko">
                <a:solidFill>
                  <a:srgbClr val="FF0000"/>
                </a:solidFill>
              </a:rPr>
              <a:t>→ Write performance ↓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Shape 455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6" name="Shape 456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7" name="Shape 457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Shape 458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a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Shape 461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2" name="Shape 462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3" name="Shape 463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464" name="Shape 464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Shape 465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6" name="Shape 466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Shape 467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8" name="Shape 468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469" name="Shape 469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470" name="Shape 470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1" name="Shape 471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2" name="Shape 472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Shape 473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474" name="Shape 474"/>
          <p:cNvCxnSpPr>
            <a:stCxn id="455" idx="2"/>
            <a:endCxn id="464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5" name="Shape 475"/>
          <p:cNvCxnSpPr>
            <a:stCxn id="456" idx="2"/>
            <a:endCxn id="464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6" name="Shape 476"/>
          <p:cNvCxnSpPr>
            <a:stCxn id="457" idx="2"/>
            <a:endCxn id="466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7" name="Shape 477"/>
          <p:cNvCxnSpPr>
            <a:stCxn id="458" idx="2"/>
            <a:endCxn id="466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8" name="Shape 478"/>
          <p:cNvCxnSpPr>
            <a:stCxn id="459" idx="2"/>
            <a:endCxn id="465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79" name="Shape 479"/>
          <p:cNvCxnSpPr>
            <a:stCxn id="460" idx="2"/>
            <a:endCxn id="465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80" name="Shape 480"/>
          <p:cNvCxnSpPr>
            <a:stCxn id="461" idx="2"/>
            <a:endCxn id="467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81" name="Shape 481"/>
          <p:cNvCxnSpPr>
            <a:stCxn id="462" idx="2"/>
            <a:endCxn id="467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82" name="Shape 482"/>
          <p:cNvCxnSpPr>
            <a:stCxn id="464" idx="2"/>
            <a:endCxn id="470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83" name="Shape 483"/>
          <p:cNvCxnSpPr>
            <a:stCxn id="466" idx="2"/>
            <a:endCxn id="470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84" name="Shape 484"/>
          <p:cNvCxnSpPr>
            <a:stCxn id="465" idx="2"/>
            <a:endCxn id="471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85" name="Shape 485"/>
          <p:cNvCxnSpPr>
            <a:stCxn id="467" idx="2"/>
            <a:endCxn id="471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86" name="Shape 486"/>
          <p:cNvCxnSpPr>
            <a:stCxn id="470" idx="2"/>
            <a:endCxn id="472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487" name="Shape 487"/>
          <p:cNvCxnSpPr>
            <a:stCxn id="471" idx="2"/>
            <a:endCxn id="472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488" name="Shape 488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489" name="Shape 489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490" name="Shape 490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491" name="Shape 491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492" name="Shape 492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493" name="Shape 493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494" name="Shape 494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495" name="Shape 495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496" name="Shape 496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“a”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hash(a) = 3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0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Shape 501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More Inserts...</a:t>
            </a:r>
            <a:endParaRPr/>
          </a:p>
        </p:txBody>
      </p:sp>
      <p:sp>
        <p:nvSpPr>
          <p:cNvPr id="502" name="Shape 502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503" name="Shape 503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504" name="Shape 504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505" name="Shape 505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506" name="Shape 506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7" name="Shape 507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508" name="Shape 508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509" name="Shape 509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Shape 510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511" name="Shape 511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512" name="Shape 512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513" name="Shape 513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514" name="Shape 514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515" name="Shape 515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516" name="Shape 516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517" name="Shape 517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Shape 518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9" name="Shape 519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0" name="Shape 520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521" name="Shape 521"/>
          <p:cNvCxnSpPr>
            <a:stCxn id="502" idx="2"/>
            <a:endCxn id="511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2" name="Shape 522"/>
          <p:cNvCxnSpPr>
            <a:stCxn id="503" idx="2"/>
            <a:endCxn id="511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3" name="Shape 523"/>
          <p:cNvCxnSpPr>
            <a:stCxn id="504" idx="2"/>
            <a:endCxn id="513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4" name="Shape 524"/>
          <p:cNvCxnSpPr>
            <a:stCxn id="505" idx="2"/>
            <a:endCxn id="513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5" name="Shape 525"/>
          <p:cNvCxnSpPr>
            <a:stCxn id="506" idx="2"/>
            <a:endCxn id="512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6" name="Shape 526"/>
          <p:cNvCxnSpPr>
            <a:stCxn id="507" idx="2"/>
            <a:endCxn id="512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7" name="Shape 527"/>
          <p:cNvCxnSpPr>
            <a:stCxn id="508" idx="2"/>
            <a:endCxn id="514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8" name="Shape 528"/>
          <p:cNvCxnSpPr>
            <a:stCxn id="509" idx="2"/>
            <a:endCxn id="514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29" name="Shape 529"/>
          <p:cNvCxnSpPr>
            <a:stCxn id="511" idx="2"/>
            <a:endCxn id="517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0" name="Shape 530"/>
          <p:cNvCxnSpPr>
            <a:stCxn id="513" idx="2"/>
            <a:endCxn id="517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1" name="Shape 531"/>
          <p:cNvCxnSpPr>
            <a:stCxn id="512" idx="2"/>
            <a:endCxn id="518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2" name="Shape 532"/>
          <p:cNvCxnSpPr>
            <a:stCxn id="514" idx="2"/>
            <a:endCxn id="518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3" name="Shape 533"/>
          <p:cNvCxnSpPr>
            <a:stCxn id="517" idx="2"/>
            <a:endCxn id="519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34" name="Shape 534"/>
          <p:cNvCxnSpPr>
            <a:stCxn id="518" idx="2"/>
            <a:endCxn id="519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35" name="Shape 535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536" name="Shape 536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537" name="Shape 537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538" name="Shape 538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539" name="Shape 539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540" name="Shape 540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541" name="Shape 541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542" name="Shape 542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46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Shape 547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“k”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hash(“k”) = 1</a:t>
            </a:r>
            <a:endParaRPr/>
          </a:p>
        </p:txBody>
      </p:sp>
      <p:sp>
        <p:nvSpPr>
          <p:cNvPr id="548" name="Shape 548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549" name="Shape 549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550" name="Shape 550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551" name="Shape 551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552" name="Shape 552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3" name="Shape 553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554" name="Shape 554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555" name="Shape 555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6" name="Shape 556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557" name="Shape 557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558" name="Shape 558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559" name="Shape 559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560" name="Shape 560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561" name="Shape 561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562" name="Shape 562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563" name="Shape 563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4" name="Shape 564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Shape 565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6" name="Shape 566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567" name="Shape 567"/>
          <p:cNvCxnSpPr>
            <a:stCxn id="548" idx="2"/>
            <a:endCxn id="557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68" name="Shape 568"/>
          <p:cNvCxnSpPr>
            <a:stCxn id="549" idx="2"/>
            <a:endCxn id="557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69" name="Shape 569"/>
          <p:cNvCxnSpPr>
            <a:stCxn id="550" idx="2"/>
            <a:endCxn id="559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0" name="Shape 570"/>
          <p:cNvCxnSpPr>
            <a:stCxn id="551" idx="2"/>
            <a:endCxn id="559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1" name="Shape 571"/>
          <p:cNvCxnSpPr>
            <a:stCxn id="552" idx="2"/>
            <a:endCxn id="558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2" name="Shape 572"/>
          <p:cNvCxnSpPr>
            <a:stCxn id="553" idx="2"/>
            <a:endCxn id="558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3" name="Shape 573"/>
          <p:cNvCxnSpPr>
            <a:stCxn id="554" idx="2"/>
            <a:endCxn id="560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4" name="Shape 574"/>
          <p:cNvCxnSpPr>
            <a:stCxn id="555" idx="2"/>
            <a:endCxn id="560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5" name="Shape 575"/>
          <p:cNvCxnSpPr>
            <a:stCxn id="557" idx="2"/>
            <a:endCxn id="563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6" name="Shape 576"/>
          <p:cNvCxnSpPr>
            <a:stCxn id="559" idx="2"/>
            <a:endCxn id="563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7" name="Shape 577"/>
          <p:cNvCxnSpPr>
            <a:stCxn id="558" idx="2"/>
            <a:endCxn id="564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8" name="Shape 578"/>
          <p:cNvCxnSpPr>
            <a:stCxn id="560" idx="2"/>
            <a:endCxn id="564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79" name="Shape 579"/>
          <p:cNvCxnSpPr>
            <a:stCxn id="563" idx="2"/>
            <a:endCxn id="565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580" name="Shape 580"/>
          <p:cNvCxnSpPr>
            <a:stCxn id="564" idx="2"/>
            <a:endCxn id="565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581" name="Shape 581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582" name="Shape 582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583" name="Shape 583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584" name="Shape 584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585" name="Shape 585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586" name="Shape 586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587" name="Shape 587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588" name="Shape 588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92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Shape 593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“k”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hash(“k”) = 1</a:t>
            </a:r>
            <a:endParaRPr/>
          </a:p>
        </p:txBody>
      </p:sp>
      <p:sp>
        <p:nvSpPr>
          <p:cNvPr id="594" name="Shape 594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595" name="Shape 595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596" name="Shape 596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597" name="Shape 597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598" name="Shape 598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99" name="Shape 599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600" name="Shape 600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601" name="Shape 601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2" name="Shape 602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603" name="Shape 603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604" name="Shape 604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605" name="Shape 605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606" name="Shape 606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607" name="Shape 607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608" name="Shape 608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609" name="Shape 609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k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10" name="Shape 610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1" name="Shape 611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2" name="Shape 612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613" name="Shape 613"/>
          <p:cNvCxnSpPr>
            <a:stCxn id="594" idx="2"/>
            <a:endCxn id="603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14" name="Shape 614"/>
          <p:cNvCxnSpPr>
            <a:stCxn id="595" idx="2"/>
            <a:endCxn id="603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15" name="Shape 615"/>
          <p:cNvCxnSpPr>
            <a:stCxn id="596" idx="2"/>
            <a:endCxn id="605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16" name="Shape 616"/>
          <p:cNvCxnSpPr>
            <a:stCxn id="597" idx="2"/>
            <a:endCxn id="605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17" name="Shape 617"/>
          <p:cNvCxnSpPr>
            <a:stCxn id="598" idx="2"/>
            <a:endCxn id="604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18" name="Shape 618"/>
          <p:cNvCxnSpPr>
            <a:stCxn id="599" idx="2"/>
            <a:endCxn id="604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19" name="Shape 619"/>
          <p:cNvCxnSpPr>
            <a:stCxn id="600" idx="2"/>
            <a:endCxn id="606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0" name="Shape 620"/>
          <p:cNvCxnSpPr>
            <a:stCxn id="601" idx="2"/>
            <a:endCxn id="606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1" name="Shape 621"/>
          <p:cNvCxnSpPr>
            <a:stCxn id="603" idx="2"/>
            <a:endCxn id="609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2" name="Shape 622"/>
          <p:cNvCxnSpPr>
            <a:stCxn id="605" idx="2"/>
            <a:endCxn id="609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3" name="Shape 623"/>
          <p:cNvCxnSpPr>
            <a:stCxn id="604" idx="2"/>
            <a:endCxn id="610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4" name="Shape 624"/>
          <p:cNvCxnSpPr>
            <a:stCxn id="606" idx="2"/>
            <a:endCxn id="610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5" name="Shape 625"/>
          <p:cNvCxnSpPr>
            <a:stCxn id="609" idx="2"/>
            <a:endCxn id="611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26" name="Shape 626"/>
          <p:cNvCxnSpPr>
            <a:stCxn id="610" idx="2"/>
            <a:endCxn id="611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27" name="Shape 627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628" name="Shape 628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629" name="Shape 629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630" name="Shape 630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631" name="Shape 631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632" name="Shape 632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633" name="Shape 633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634" name="Shape 634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8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Shape 639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640" name="Shape 640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641" name="Shape 641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642" name="Shape 642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643" name="Shape 643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Shape 644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645" name="Shape 645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646" name="Shape 646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Shape 647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648" name="Shape 648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649" name="Shape 649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650" name="Shape 650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651" name="Shape 651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652" name="Shape 652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653" name="Shape 653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654" name="Shape 654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655" name="Shape 655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Shape 656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7" name="Shape 657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658" name="Shape 658"/>
          <p:cNvCxnSpPr>
            <a:stCxn id="639" idx="2"/>
            <a:endCxn id="648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59" name="Shape 659"/>
          <p:cNvCxnSpPr>
            <a:stCxn id="640" idx="2"/>
            <a:endCxn id="648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0" name="Shape 660"/>
          <p:cNvCxnSpPr>
            <a:stCxn id="641" idx="2"/>
            <a:endCxn id="650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1" name="Shape 661"/>
          <p:cNvCxnSpPr>
            <a:stCxn id="642" idx="2"/>
            <a:endCxn id="650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2" name="Shape 662"/>
          <p:cNvCxnSpPr>
            <a:stCxn id="643" idx="2"/>
            <a:endCxn id="649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3" name="Shape 663"/>
          <p:cNvCxnSpPr>
            <a:stCxn id="644" idx="2"/>
            <a:endCxn id="649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4" name="Shape 664"/>
          <p:cNvCxnSpPr>
            <a:stCxn id="645" idx="2"/>
            <a:endCxn id="651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5" name="Shape 665"/>
          <p:cNvCxnSpPr>
            <a:stCxn id="646" idx="2"/>
            <a:endCxn id="651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6" name="Shape 666"/>
          <p:cNvCxnSpPr>
            <a:stCxn id="648" idx="2"/>
            <a:endCxn id="654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7" name="Shape 667"/>
          <p:cNvCxnSpPr>
            <a:stCxn id="650" idx="2"/>
            <a:endCxn id="654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8" name="Shape 668"/>
          <p:cNvCxnSpPr>
            <a:stCxn id="649" idx="2"/>
            <a:endCxn id="655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69" name="Shape 669"/>
          <p:cNvCxnSpPr>
            <a:stCxn id="651" idx="2"/>
            <a:endCxn id="655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70" name="Shape 670"/>
          <p:cNvCxnSpPr>
            <a:stCxn id="654" idx="2"/>
            <a:endCxn id="656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671" name="Shape 671"/>
          <p:cNvCxnSpPr>
            <a:stCxn id="655" idx="2"/>
            <a:endCxn id="656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672" name="Shape 672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673" name="Shape 673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674" name="Shape 674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675" name="Shape 675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676" name="Shape 676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677" name="Shape 677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678" name="Shape 678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679" name="Shape 679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680" name="Shape 680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Query “c”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hash(“c”) = 3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Shape 685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686" name="Shape 686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687" name="Shape 687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688" name="Shape 688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689" name="Shape 689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0" name="Shape 690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691" name="Shape 691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692" name="Shape 692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3" name="Shape 693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694" name="Shape 694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695" name="Shape 695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696" name="Shape 696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c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697" name="Shape 697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698" name="Shape 698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699" name="Shape 699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700" name="Shape 700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701" name="Shape 701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2" name="Shape 702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Shape 703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704" name="Shape 704"/>
          <p:cNvCxnSpPr>
            <a:stCxn id="685" idx="2"/>
            <a:endCxn id="694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5" name="Shape 705"/>
          <p:cNvCxnSpPr>
            <a:stCxn id="686" idx="2"/>
            <a:endCxn id="694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6" name="Shape 706"/>
          <p:cNvCxnSpPr>
            <a:stCxn id="687" idx="2"/>
            <a:endCxn id="696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7" name="Shape 707"/>
          <p:cNvCxnSpPr>
            <a:stCxn id="688" idx="2"/>
            <a:endCxn id="696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8" name="Shape 708"/>
          <p:cNvCxnSpPr>
            <a:stCxn id="689" idx="2"/>
            <a:endCxn id="695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09" name="Shape 709"/>
          <p:cNvCxnSpPr>
            <a:stCxn id="690" idx="2"/>
            <a:endCxn id="695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0" name="Shape 710"/>
          <p:cNvCxnSpPr>
            <a:stCxn id="691" idx="2"/>
            <a:endCxn id="697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1" name="Shape 711"/>
          <p:cNvCxnSpPr>
            <a:stCxn id="692" idx="2"/>
            <a:endCxn id="697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2" name="Shape 712"/>
          <p:cNvCxnSpPr>
            <a:stCxn id="694" idx="2"/>
            <a:endCxn id="700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3" name="Shape 713"/>
          <p:cNvCxnSpPr>
            <a:stCxn id="696" idx="2"/>
            <a:endCxn id="700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4" name="Shape 714"/>
          <p:cNvCxnSpPr>
            <a:stCxn id="695" idx="2"/>
            <a:endCxn id="701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5" name="Shape 715"/>
          <p:cNvCxnSpPr>
            <a:stCxn id="697" idx="2"/>
            <a:endCxn id="701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6" name="Shape 716"/>
          <p:cNvCxnSpPr>
            <a:stCxn id="700" idx="2"/>
            <a:endCxn id="702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17" name="Shape 717"/>
          <p:cNvCxnSpPr>
            <a:stCxn id="701" idx="2"/>
            <a:endCxn id="702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18" name="Shape 718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719" name="Shape 719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720" name="Shape 720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721" name="Shape 721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722" name="Shape 722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723" name="Shape 723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724" name="Shape 724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725" name="Shape 725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726" name="Shape 726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Query “c”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hash(“c”) = 3</a:t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Shape 731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732" name="Shape 732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733" name="Shape 733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734" name="Shape 734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735" name="Shape 735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6" name="Shape 736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737" name="Shape 737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738" name="Shape 738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39" name="Shape 739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740" name="Shape 740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741" name="Shape 741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742" name="Shape 742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743" name="Shape 743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744" name="Shape 744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745" name="Shape 745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746" name="Shape 746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747" name="Shape 747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Shape 748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Shape 749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750" name="Shape 750"/>
          <p:cNvCxnSpPr>
            <a:stCxn id="731" idx="2"/>
            <a:endCxn id="740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1" name="Shape 751"/>
          <p:cNvCxnSpPr>
            <a:stCxn id="732" idx="2"/>
            <a:endCxn id="740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2" name="Shape 752"/>
          <p:cNvCxnSpPr>
            <a:stCxn id="733" idx="2"/>
            <a:endCxn id="742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3" name="Shape 753"/>
          <p:cNvCxnSpPr>
            <a:stCxn id="734" idx="2"/>
            <a:endCxn id="742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4" name="Shape 754"/>
          <p:cNvCxnSpPr>
            <a:stCxn id="735" idx="2"/>
            <a:endCxn id="741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5" name="Shape 755"/>
          <p:cNvCxnSpPr>
            <a:stCxn id="736" idx="2"/>
            <a:endCxn id="741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6" name="Shape 756"/>
          <p:cNvCxnSpPr>
            <a:stCxn id="737" idx="2"/>
            <a:endCxn id="743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7" name="Shape 757"/>
          <p:cNvCxnSpPr>
            <a:stCxn id="738" idx="2"/>
            <a:endCxn id="743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8" name="Shape 758"/>
          <p:cNvCxnSpPr>
            <a:stCxn id="740" idx="2"/>
            <a:endCxn id="746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59" name="Shape 759"/>
          <p:cNvCxnSpPr>
            <a:stCxn id="742" idx="2"/>
            <a:endCxn id="746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60" name="Shape 760"/>
          <p:cNvCxnSpPr>
            <a:stCxn id="741" idx="2"/>
            <a:endCxn id="747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61" name="Shape 761"/>
          <p:cNvCxnSpPr>
            <a:stCxn id="743" idx="2"/>
            <a:endCxn id="747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62" name="Shape 762"/>
          <p:cNvCxnSpPr>
            <a:stCxn id="746" idx="2"/>
            <a:endCxn id="748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63" name="Shape 763"/>
          <p:cNvCxnSpPr>
            <a:stCxn id="747" idx="2"/>
            <a:endCxn id="748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764" name="Shape 764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765" name="Shape 765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766" name="Shape 766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767" name="Shape 767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768" name="Shape 768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769" name="Shape 769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770" name="Shape 770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771" name="Shape 771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772" name="Shape 772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delete </a:t>
            </a:r>
            <a:r>
              <a:rPr lang="ko"/>
              <a:t>“h”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hash(“h”) = 6</a:t>
            </a:r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" name="Shape 777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778" name="Shape 778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779" name="Shape 779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780" name="Shape 780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781" name="Shape 781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2" name="Shape 782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783" name="Shape 783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784" name="Shape 784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5" name="Shape 785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786" name="Shape 786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787" name="Shape 787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788" name="Shape 788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789" name="Shape 789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h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790" name="Shape 790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791" name="Shape 791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792" name="Shape 792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793" name="Shape 793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4" name="Shape 794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5" name="Shape 795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796" name="Shape 796"/>
          <p:cNvCxnSpPr>
            <a:stCxn id="777" idx="2"/>
            <a:endCxn id="786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97" name="Shape 797"/>
          <p:cNvCxnSpPr>
            <a:stCxn id="778" idx="2"/>
            <a:endCxn id="786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98" name="Shape 798"/>
          <p:cNvCxnSpPr>
            <a:stCxn id="779" idx="2"/>
            <a:endCxn id="788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799" name="Shape 799"/>
          <p:cNvCxnSpPr>
            <a:stCxn id="780" idx="2"/>
            <a:endCxn id="788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0" name="Shape 800"/>
          <p:cNvCxnSpPr>
            <a:stCxn id="781" idx="2"/>
            <a:endCxn id="787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1" name="Shape 801"/>
          <p:cNvCxnSpPr>
            <a:stCxn id="782" idx="2"/>
            <a:endCxn id="787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2" name="Shape 802"/>
          <p:cNvCxnSpPr>
            <a:stCxn id="783" idx="2"/>
            <a:endCxn id="789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3" name="Shape 803"/>
          <p:cNvCxnSpPr>
            <a:stCxn id="784" idx="2"/>
            <a:endCxn id="789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4" name="Shape 804"/>
          <p:cNvCxnSpPr>
            <a:stCxn id="786" idx="2"/>
            <a:endCxn id="792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5" name="Shape 805"/>
          <p:cNvCxnSpPr>
            <a:stCxn id="788" idx="2"/>
            <a:endCxn id="792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6" name="Shape 806"/>
          <p:cNvCxnSpPr>
            <a:stCxn id="787" idx="2"/>
            <a:endCxn id="793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7" name="Shape 807"/>
          <p:cNvCxnSpPr>
            <a:stCxn id="789" idx="2"/>
            <a:endCxn id="793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8" name="Shape 808"/>
          <p:cNvCxnSpPr>
            <a:stCxn id="792" idx="2"/>
            <a:endCxn id="794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09" name="Shape 809"/>
          <p:cNvCxnSpPr>
            <a:stCxn id="793" idx="2"/>
            <a:endCxn id="794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10" name="Shape 810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811" name="Shape 811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812" name="Shape 812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813" name="Shape 813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814" name="Shape 814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815" name="Shape 815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816" name="Shape 816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817" name="Shape 817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818" name="Shape 818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delete “h”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hash(“h”) = 6</a:t>
            </a:r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2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Shape 823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824" name="Shape 824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825" name="Shape 825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826" name="Shape 826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827" name="Shape 827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8" name="Shape 828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829" name="Shape 829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830" name="Shape 830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1" name="Shape 831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832" name="Shape 832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833" name="Shape 833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834" name="Shape 834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835" name="Shape 835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6" name="Shape 836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837" name="Shape 837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838" name="Shape 838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839" name="Shape 839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0" name="Shape 840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Shape 841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842" name="Shape 842"/>
          <p:cNvCxnSpPr>
            <a:stCxn id="823" idx="2"/>
            <a:endCxn id="832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3" name="Shape 843"/>
          <p:cNvCxnSpPr>
            <a:stCxn id="824" idx="2"/>
            <a:endCxn id="832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4" name="Shape 844"/>
          <p:cNvCxnSpPr>
            <a:stCxn id="825" idx="2"/>
            <a:endCxn id="834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5" name="Shape 845"/>
          <p:cNvCxnSpPr>
            <a:stCxn id="826" idx="2"/>
            <a:endCxn id="834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6" name="Shape 846"/>
          <p:cNvCxnSpPr>
            <a:stCxn id="827" idx="2"/>
            <a:endCxn id="833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7" name="Shape 847"/>
          <p:cNvCxnSpPr>
            <a:stCxn id="828" idx="2"/>
            <a:endCxn id="833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8" name="Shape 848"/>
          <p:cNvCxnSpPr>
            <a:stCxn id="829" idx="2"/>
            <a:endCxn id="835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49" name="Shape 849"/>
          <p:cNvCxnSpPr>
            <a:stCxn id="830" idx="2"/>
            <a:endCxn id="835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0" name="Shape 850"/>
          <p:cNvCxnSpPr>
            <a:stCxn id="832" idx="2"/>
            <a:endCxn id="838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1" name="Shape 851"/>
          <p:cNvCxnSpPr>
            <a:stCxn id="834" idx="2"/>
            <a:endCxn id="838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2" name="Shape 852"/>
          <p:cNvCxnSpPr>
            <a:stCxn id="833" idx="2"/>
            <a:endCxn id="839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3" name="Shape 853"/>
          <p:cNvCxnSpPr>
            <a:stCxn id="835" idx="2"/>
            <a:endCxn id="839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4" name="Shape 854"/>
          <p:cNvCxnSpPr>
            <a:stCxn id="838" idx="2"/>
            <a:endCxn id="840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55" name="Shape 855"/>
          <p:cNvCxnSpPr>
            <a:stCxn id="839" idx="2"/>
            <a:endCxn id="840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856" name="Shape 856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857" name="Shape 857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858" name="Shape 858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859" name="Shape 859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860" name="Shape 860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861" name="Shape 861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862" name="Shape 862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863" name="Shape 863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864" name="Shape 864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delete “h”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hash(“h”) = 6</a:t>
            </a:r>
            <a:endParaRPr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8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Shape 869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870" name="Shape 870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871" name="Shape 871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872" name="Shape 872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873" name="Shape 873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n</a:t>
            </a:r>
            <a:endParaRPr/>
          </a:p>
        </p:txBody>
      </p:sp>
      <p:sp>
        <p:nvSpPr>
          <p:cNvPr id="874" name="Shape 874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875" name="Shape 875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876" name="Shape 876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7" name="Shape 877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878" name="Shape 878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879" name="Shape 879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880" name="Shape 880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881" name="Shape 881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2" name="Shape 882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883" name="Shape 883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884" name="Shape 884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885" name="Shape 885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</a:t>
            </a:r>
            <a:endParaRPr/>
          </a:p>
        </p:txBody>
      </p:sp>
      <p:sp>
        <p:nvSpPr>
          <p:cNvPr id="886" name="Shape 886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</a:t>
            </a:r>
            <a:endParaRPr/>
          </a:p>
        </p:txBody>
      </p:sp>
      <p:sp>
        <p:nvSpPr>
          <p:cNvPr id="887" name="Shape 887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888" name="Shape 888"/>
          <p:cNvCxnSpPr>
            <a:stCxn id="869" idx="2"/>
            <a:endCxn id="878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89" name="Shape 889"/>
          <p:cNvCxnSpPr>
            <a:stCxn id="870" idx="2"/>
            <a:endCxn id="878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0" name="Shape 890"/>
          <p:cNvCxnSpPr>
            <a:stCxn id="871" idx="2"/>
            <a:endCxn id="880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1" name="Shape 891"/>
          <p:cNvCxnSpPr>
            <a:stCxn id="872" idx="2"/>
            <a:endCxn id="880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2" name="Shape 892"/>
          <p:cNvCxnSpPr>
            <a:stCxn id="873" idx="2"/>
            <a:endCxn id="879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3" name="Shape 893"/>
          <p:cNvCxnSpPr>
            <a:stCxn id="874" idx="2"/>
            <a:endCxn id="879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4" name="Shape 894"/>
          <p:cNvCxnSpPr>
            <a:stCxn id="875" idx="2"/>
            <a:endCxn id="881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5" name="Shape 895"/>
          <p:cNvCxnSpPr>
            <a:stCxn id="876" idx="2"/>
            <a:endCxn id="881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6" name="Shape 896"/>
          <p:cNvCxnSpPr>
            <a:stCxn id="878" idx="2"/>
            <a:endCxn id="884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7" name="Shape 897"/>
          <p:cNvCxnSpPr>
            <a:stCxn id="880" idx="2"/>
            <a:endCxn id="884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8" name="Shape 898"/>
          <p:cNvCxnSpPr>
            <a:stCxn id="879" idx="2"/>
            <a:endCxn id="885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899" name="Shape 899"/>
          <p:cNvCxnSpPr>
            <a:stCxn id="881" idx="2"/>
            <a:endCxn id="885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00" name="Shape 900"/>
          <p:cNvCxnSpPr>
            <a:stCxn id="884" idx="2"/>
            <a:endCxn id="886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01" name="Shape 901"/>
          <p:cNvCxnSpPr>
            <a:stCxn id="885" idx="2"/>
            <a:endCxn id="886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02" name="Shape 902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903" name="Shape 903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904" name="Shape 904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905" name="Shape 905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906" name="Shape 906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907" name="Shape 907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908" name="Shape 908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909" name="Shape 909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910" name="Shape 910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More inserts...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Main Hashing Schemes</a:t>
            </a:r>
            <a:endParaRPr/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Chained Hashing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Linear Probing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Robin Hood Hashing</a:t>
            </a: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2-choice Hashing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Cuckoo Hashing</a:t>
            </a:r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4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Shape 915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916" name="Shape 916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917" name="Shape 917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918" name="Shape 918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919" name="Shape 919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n</a:t>
            </a:r>
            <a:endParaRPr/>
          </a:p>
        </p:txBody>
      </p:sp>
      <p:sp>
        <p:nvSpPr>
          <p:cNvPr id="920" name="Shape 920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921" name="Shape 921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922" name="Shape 922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3" name="Shape 923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924" name="Shape 924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925" name="Shape 925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926" name="Shape 926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927" name="Shape 927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Shape 928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929" name="Shape 929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930" name="Shape 930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931" name="Shape 931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</a:t>
            </a:r>
            <a:endParaRPr/>
          </a:p>
        </p:txBody>
      </p:sp>
      <p:sp>
        <p:nvSpPr>
          <p:cNvPr id="932" name="Shape 932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</a:t>
            </a:r>
            <a:endParaRPr/>
          </a:p>
        </p:txBody>
      </p:sp>
      <p:sp>
        <p:nvSpPr>
          <p:cNvPr id="933" name="Shape 933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934" name="Shape 934"/>
          <p:cNvCxnSpPr>
            <a:stCxn id="915" idx="2"/>
            <a:endCxn id="924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5" name="Shape 935"/>
          <p:cNvCxnSpPr>
            <a:stCxn id="916" idx="2"/>
            <a:endCxn id="924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6" name="Shape 936"/>
          <p:cNvCxnSpPr>
            <a:stCxn id="917" idx="2"/>
            <a:endCxn id="926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7" name="Shape 937"/>
          <p:cNvCxnSpPr>
            <a:stCxn id="918" idx="2"/>
            <a:endCxn id="926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8" name="Shape 938"/>
          <p:cNvCxnSpPr>
            <a:stCxn id="919" idx="2"/>
            <a:endCxn id="925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39" name="Shape 939"/>
          <p:cNvCxnSpPr>
            <a:stCxn id="920" idx="2"/>
            <a:endCxn id="925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0" name="Shape 940"/>
          <p:cNvCxnSpPr>
            <a:stCxn id="921" idx="2"/>
            <a:endCxn id="927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1" name="Shape 941"/>
          <p:cNvCxnSpPr>
            <a:stCxn id="922" idx="2"/>
            <a:endCxn id="927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2" name="Shape 942"/>
          <p:cNvCxnSpPr>
            <a:stCxn id="924" idx="2"/>
            <a:endCxn id="930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3" name="Shape 943"/>
          <p:cNvCxnSpPr>
            <a:stCxn id="926" idx="2"/>
            <a:endCxn id="930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4" name="Shape 944"/>
          <p:cNvCxnSpPr>
            <a:stCxn id="925" idx="2"/>
            <a:endCxn id="931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5" name="Shape 945"/>
          <p:cNvCxnSpPr>
            <a:stCxn id="927" idx="2"/>
            <a:endCxn id="931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6" name="Shape 946"/>
          <p:cNvCxnSpPr>
            <a:stCxn id="930" idx="2"/>
            <a:endCxn id="932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47" name="Shape 947"/>
          <p:cNvCxnSpPr>
            <a:stCxn id="931" idx="2"/>
            <a:endCxn id="932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48" name="Shape 948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949" name="Shape 949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950" name="Shape 950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951" name="Shape 951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952" name="Shape 952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953" name="Shape 953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954" name="Shape 954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955" name="Shape 955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956" name="Shape 956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“o”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hash(o) = 1</a:t>
            </a:r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0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Shape 961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962" name="Shape 962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963" name="Shape 963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964" name="Shape 964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965" name="Shape 965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n</a:t>
            </a:r>
            <a:endParaRPr/>
          </a:p>
        </p:txBody>
      </p:sp>
      <p:sp>
        <p:nvSpPr>
          <p:cNvPr id="966" name="Shape 966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967" name="Shape 967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968" name="Shape 968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9" name="Shape 969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970" name="Shape 970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971" name="Shape 971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972" name="Shape 972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973" name="Shape 973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4" name="Shape 974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975" name="Shape 975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976" name="Shape 976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977" name="Shape 977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</a:t>
            </a:r>
            <a:endParaRPr/>
          </a:p>
        </p:txBody>
      </p:sp>
      <p:sp>
        <p:nvSpPr>
          <p:cNvPr id="978" name="Shape 978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</a:t>
            </a:r>
            <a:endParaRPr/>
          </a:p>
        </p:txBody>
      </p:sp>
      <p:sp>
        <p:nvSpPr>
          <p:cNvPr id="979" name="Shape 979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980" name="Shape 980"/>
          <p:cNvCxnSpPr>
            <a:stCxn id="961" idx="2"/>
            <a:endCxn id="970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1" name="Shape 981"/>
          <p:cNvCxnSpPr>
            <a:stCxn id="962" idx="2"/>
            <a:endCxn id="970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2" name="Shape 982"/>
          <p:cNvCxnSpPr>
            <a:stCxn id="963" idx="2"/>
            <a:endCxn id="972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3" name="Shape 983"/>
          <p:cNvCxnSpPr>
            <a:stCxn id="964" idx="2"/>
            <a:endCxn id="972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4" name="Shape 984"/>
          <p:cNvCxnSpPr>
            <a:stCxn id="965" idx="2"/>
            <a:endCxn id="971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5" name="Shape 985"/>
          <p:cNvCxnSpPr>
            <a:stCxn id="966" idx="2"/>
            <a:endCxn id="971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6" name="Shape 986"/>
          <p:cNvCxnSpPr>
            <a:stCxn id="967" idx="2"/>
            <a:endCxn id="973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7" name="Shape 987"/>
          <p:cNvCxnSpPr>
            <a:stCxn id="968" idx="2"/>
            <a:endCxn id="973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8" name="Shape 988"/>
          <p:cNvCxnSpPr>
            <a:stCxn id="970" idx="2"/>
            <a:endCxn id="976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89" name="Shape 989"/>
          <p:cNvCxnSpPr>
            <a:stCxn id="972" idx="2"/>
            <a:endCxn id="976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0" name="Shape 990"/>
          <p:cNvCxnSpPr>
            <a:stCxn id="971" idx="2"/>
            <a:endCxn id="977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1" name="Shape 991"/>
          <p:cNvCxnSpPr>
            <a:stCxn id="973" idx="2"/>
            <a:endCxn id="977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2" name="Shape 992"/>
          <p:cNvCxnSpPr>
            <a:stCxn id="976" idx="2"/>
            <a:endCxn id="978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993" name="Shape 993"/>
          <p:cNvCxnSpPr>
            <a:stCxn id="977" idx="2"/>
            <a:endCxn id="978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994" name="Shape 994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995" name="Shape 995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996" name="Shape 996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997" name="Shape 997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998" name="Shape 998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999" name="Shape 999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1000" name="Shape 1000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1001" name="Shape 1001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1002" name="Shape 1002"/>
          <p:cNvSpPr txBox="1"/>
          <p:nvPr/>
        </p:nvSpPr>
        <p:spPr>
          <a:xfrm>
            <a:off x="199625" y="129175"/>
            <a:ext cx="6764100" cy="52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insert “o”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hash(o) = 1</a:t>
            </a:r>
            <a:endParaRPr/>
          </a:p>
        </p:txBody>
      </p:sp>
      <p:sp>
        <p:nvSpPr>
          <p:cNvPr id="1003" name="Shape 1003"/>
          <p:cNvSpPr txBox="1"/>
          <p:nvPr/>
        </p:nvSpPr>
        <p:spPr>
          <a:xfrm>
            <a:off x="5014325" y="4180550"/>
            <a:ext cx="2524800" cy="5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Insert failed</a:t>
            </a:r>
            <a:endParaRPr b="1">
              <a:solidFill>
                <a:srgbClr val="FF0000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Expand / Rehash...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7" name="Shape 1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Shape 100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Path Hashing</a:t>
            </a:r>
            <a:endParaRPr/>
          </a:p>
        </p:txBody>
      </p:sp>
      <p:sp>
        <p:nvSpPr>
          <p:cNvPr id="1009" name="Shape 100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Path Hashing</a:t>
            </a:r>
            <a:r>
              <a:rPr lang="ko"/>
              <a:t>의 성능을 더 높이기 위해 여러 방법들이 사용됨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Double-path Hashing (2-choice hashing)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Path Shortening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Physical Storage Structure Optimization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Cache Optimization</a:t>
            </a:r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13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Shape 10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Double-path Hashing</a:t>
            </a:r>
            <a:endParaRPr/>
          </a:p>
        </p:txBody>
      </p:sp>
      <p:sp>
        <p:nvSpPr>
          <p:cNvPr id="1015" name="Shape 10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2-choice Hashing처</a:t>
            </a:r>
            <a:r>
              <a:rPr lang="ko"/>
              <a:t>럼 2개의 hash function을 사용하여, 한 bucket당 path가 2개가 생기도록 구현함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Query / Insert / Delete를 할 때, 2 path를 모두 조회해야함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Path끼리 entry position이 겹치지 않도록 구현함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Parallelism 적용 가능</a:t>
            </a:r>
            <a:endParaRPr/>
          </a:p>
          <a:p>
            <a: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t/>
            </a:r>
            <a:endParaRPr/>
          </a:p>
        </p:txBody>
      </p:sp>
      <p:pic>
        <p:nvPicPr>
          <p:cNvPr id="1016" name="Shape 10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825" y="2957238"/>
            <a:ext cx="2286000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0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Shape 1021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1022" name="Shape 1022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1023" name="Shape 1023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1024" name="Shape 1024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1025" name="Shape 1025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6" name="Shape 1026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1027" name="Shape 1027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1028" name="Shape 1028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9" name="Shape 1029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1030" name="Shape 1030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1031" name="Shape 1031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1032" name="Shape 1032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1033" name="Shape 1033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1034" name="Shape 1034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1035" name="Shape 1035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1036" name="Shape 1036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1037" name="Shape 1037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8" name="Shape 1038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</a:t>
            </a:r>
            <a:endParaRPr/>
          </a:p>
        </p:txBody>
      </p:sp>
      <p:sp>
        <p:nvSpPr>
          <p:cNvPr id="1039" name="Shape 1039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1040" name="Shape 1040"/>
          <p:cNvCxnSpPr>
            <a:stCxn id="1021" idx="2"/>
            <a:endCxn id="1030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1" name="Shape 1041"/>
          <p:cNvCxnSpPr>
            <a:stCxn id="1022" idx="2"/>
            <a:endCxn id="1030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2" name="Shape 1042"/>
          <p:cNvCxnSpPr>
            <a:stCxn id="1023" idx="2"/>
            <a:endCxn id="1032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3" name="Shape 1043"/>
          <p:cNvCxnSpPr>
            <a:stCxn id="1024" idx="2"/>
            <a:endCxn id="1032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4" name="Shape 1044"/>
          <p:cNvCxnSpPr>
            <a:stCxn id="1025" idx="2"/>
            <a:endCxn id="1031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5" name="Shape 1045"/>
          <p:cNvCxnSpPr>
            <a:stCxn id="1026" idx="2"/>
            <a:endCxn id="1031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6" name="Shape 1046"/>
          <p:cNvCxnSpPr>
            <a:stCxn id="1027" idx="2"/>
            <a:endCxn id="1033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7" name="Shape 1047"/>
          <p:cNvCxnSpPr>
            <a:stCxn id="1028" idx="2"/>
            <a:endCxn id="1033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8" name="Shape 1048"/>
          <p:cNvCxnSpPr>
            <a:stCxn id="1030" idx="2"/>
            <a:endCxn id="1036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49" name="Shape 1049"/>
          <p:cNvCxnSpPr>
            <a:stCxn id="1032" idx="2"/>
            <a:endCxn id="1036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50" name="Shape 1050"/>
          <p:cNvCxnSpPr>
            <a:stCxn id="1031" idx="2"/>
            <a:endCxn id="1037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51" name="Shape 1051"/>
          <p:cNvCxnSpPr>
            <a:stCxn id="1033" idx="2"/>
            <a:endCxn id="1037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52" name="Shape 1052"/>
          <p:cNvCxnSpPr>
            <a:stCxn id="1036" idx="2"/>
            <a:endCxn id="1038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53" name="Shape 1053"/>
          <p:cNvCxnSpPr>
            <a:stCxn id="1037" idx="2"/>
            <a:endCxn id="1038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054" name="Shape 1054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055" name="Shape 1055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056" name="Shape 1056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057" name="Shape 1057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1058" name="Shape 1058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1059" name="Shape 1059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1060" name="Shape 1060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1061" name="Shape 1061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1062" name="Shape 1062"/>
          <p:cNvSpPr txBox="1"/>
          <p:nvPr/>
        </p:nvSpPr>
        <p:spPr>
          <a:xfrm>
            <a:off x="193600" y="0"/>
            <a:ext cx="676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Insert</a:t>
            </a:r>
            <a:r>
              <a:rPr lang="ko"/>
              <a:t> “m”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l1 = hash1(m) % 2^2 = 3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l2 = hash2(m) % 2^2 + 2^2 = 6</a:t>
            </a:r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6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Shape 1067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1068" name="Shape 1068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1069" name="Shape 1069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1070" name="Shape 1070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1071" name="Shape 1071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2" name="Shape 1072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1073" name="Shape 1073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1074" name="Shape 1074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5" name="Shape 1075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1076" name="Shape 1076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1077" name="Shape 1077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1078" name="Shape 1078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1079" name="Shape 1079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1080" name="Shape 1080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1081" name="Shape 1081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1082" name="Shape 1082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1083" name="Shape 1083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4" name="Shape 1084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</a:t>
            </a:r>
            <a:endParaRPr/>
          </a:p>
        </p:txBody>
      </p:sp>
      <p:sp>
        <p:nvSpPr>
          <p:cNvPr id="1085" name="Shape 1085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1086" name="Shape 1086"/>
          <p:cNvCxnSpPr>
            <a:stCxn id="1067" idx="2"/>
            <a:endCxn id="1076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87" name="Shape 1087"/>
          <p:cNvCxnSpPr>
            <a:stCxn id="1068" idx="2"/>
            <a:endCxn id="1076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88" name="Shape 1088"/>
          <p:cNvCxnSpPr>
            <a:stCxn id="1069" idx="2"/>
            <a:endCxn id="1078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89" name="Shape 1089"/>
          <p:cNvCxnSpPr>
            <a:stCxn id="1070" idx="2"/>
            <a:endCxn id="1078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0" name="Shape 1090"/>
          <p:cNvCxnSpPr>
            <a:stCxn id="1071" idx="2"/>
            <a:endCxn id="1077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1" name="Shape 1091"/>
          <p:cNvCxnSpPr>
            <a:stCxn id="1072" idx="2"/>
            <a:endCxn id="1077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2" name="Shape 1092"/>
          <p:cNvCxnSpPr>
            <a:stCxn id="1073" idx="2"/>
            <a:endCxn id="1079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3" name="Shape 1093"/>
          <p:cNvCxnSpPr>
            <a:stCxn id="1074" idx="2"/>
            <a:endCxn id="1079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4" name="Shape 1094"/>
          <p:cNvCxnSpPr>
            <a:stCxn id="1076" idx="2"/>
            <a:endCxn id="1082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5" name="Shape 1095"/>
          <p:cNvCxnSpPr>
            <a:stCxn id="1078" idx="2"/>
            <a:endCxn id="1082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6" name="Shape 1096"/>
          <p:cNvCxnSpPr>
            <a:stCxn id="1077" idx="2"/>
            <a:endCxn id="1083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7" name="Shape 1097"/>
          <p:cNvCxnSpPr>
            <a:stCxn id="1079" idx="2"/>
            <a:endCxn id="1083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8" name="Shape 1098"/>
          <p:cNvCxnSpPr>
            <a:stCxn id="1082" idx="2"/>
            <a:endCxn id="1084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099" name="Shape 1099"/>
          <p:cNvCxnSpPr>
            <a:stCxn id="1083" idx="2"/>
            <a:endCxn id="1084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00" name="Shape 1100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101" name="Shape 1101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102" name="Shape 1102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103" name="Shape 1103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1104" name="Shape 1104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1105" name="Shape 1105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1106" name="Shape 1106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1107" name="Shape 1107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1108" name="Shape 1108"/>
          <p:cNvSpPr txBox="1"/>
          <p:nvPr/>
        </p:nvSpPr>
        <p:spPr>
          <a:xfrm>
            <a:off x="193600" y="0"/>
            <a:ext cx="676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Insert</a:t>
            </a:r>
            <a:r>
              <a:rPr lang="ko"/>
              <a:t> “m”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l1 = hash1(m) % 2^2 = 3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l2 = hash2(m) % 2^2 + 2^2 = 6</a:t>
            </a:r>
            <a:endParaRPr/>
          </a:p>
        </p:txBody>
      </p:sp>
      <p:sp>
        <p:nvSpPr>
          <p:cNvPr id="1109" name="Shape 1109"/>
          <p:cNvSpPr txBox="1"/>
          <p:nvPr/>
        </p:nvSpPr>
        <p:spPr>
          <a:xfrm>
            <a:off x="3658700" y="214650"/>
            <a:ext cx="13983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l1</a:t>
            </a:r>
            <a:r>
              <a:rPr b="1" lang="ko">
                <a:solidFill>
                  <a:srgbClr val="FF0000"/>
                </a:solidFill>
              </a:rPr>
              <a:t> = 3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110" name="Shape 1110"/>
          <p:cNvCxnSpPr>
            <a:stCxn id="1109" idx="2"/>
            <a:endCxn id="1103" idx="2"/>
          </p:cNvCxnSpPr>
          <p:nvPr/>
        </p:nvCxnSpPr>
        <p:spPr>
          <a:xfrm>
            <a:off x="4357850" y="578250"/>
            <a:ext cx="0" cy="53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11" name="Shape 1111"/>
          <p:cNvSpPr txBox="1"/>
          <p:nvPr/>
        </p:nvSpPr>
        <p:spPr>
          <a:xfrm>
            <a:off x="6775650" y="214525"/>
            <a:ext cx="13983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l2</a:t>
            </a:r>
            <a:r>
              <a:rPr b="1" lang="ko">
                <a:solidFill>
                  <a:srgbClr val="FF0000"/>
                </a:solidFill>
              </a:rPr>
              <a:t> = 6</a:t>
            </a:r>
            <a:endParaRPr b="1">
              <a:solidFill>
                <a:srgbClr val="FF0000"/>
              </a:solidFill>
            </a:endParaRPr>
          </a:p>
        </p:txBody>
      </p:sp>
      <p:cxnSp>
        <p:nvCxnSpPr>
          <p:cNvPr id="1112" name="Shape 1112"/>
          <p:cNvCxnSpPr>
            <a:stCxn id="1111" idx="2"/>
            <a:endCxn id="1106" idx="2"/>
          </p:cNvCxnSpPr>
          <p:nvPr/>
        </p:nvCxnSpPr>
        <p:spPr>
          <a:xfrm>
            <a:off x="7474800" y="578125"/>
            <a:ext cx="0" cy="53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pic>
        <p:nvPicPr>
          <p:cNvPr id="1113" name="Shape 1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7275" y="4505313"/>
            <a:ext cx="2286000" cy="638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Shape 1118"/>
          <p:cNvSpPr txBox="1"/>
          <p:nvPr/>
        </p:nvSpPr>
        <p:spPr>
          <a:xfrm>
            <a:off x="193600" y="0"/>
            <a:ext cx="676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Insert</a:t>
            </a:r>
            <a:r>
              <a:rPr lang="ko"/>
              <a:t> “m”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l1 = hash1(m) % 2^2 = 3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l2 = hash2(m) % 2^2 + 2^2 = 6</a:t>
            </a:r>
            <a:endParaRPr/>
          </a:p>
        </p:txBody>
      </p:sp>
      <p:sp>
        <p:nvSpPr>
          <p:cNvPr id="1119" name="Shape 1119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1120" name="Shape 1120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1121" name="Shape 1121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1122" name="Shape 1122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1123" name="Shape 1123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4" name="Shape 1124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1125" name="Shape 1125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1126" name="Shape 1126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7" name="Shape 1127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1128" name="Shape 1128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1129" name="Shape 1129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1130" name="Shape 1130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1131" name="Shape 1131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1132" name="Shape 1132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1133" name="Shape 1133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1134" name="Shape 1134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1135" name="Shape 1135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6" name="Shape 1136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</a:t>
            </a:r>
            <a:endParaRPr/>
          </a:p>
        </p:txBody>
      </p:sp>
      <p:sp>
        <p:nvSpPr>
          <p:cNvPr id="1137" name="Shape 1137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1138" name="Shape 1138"/>
          <p:cNvCxnSpPr>
            <a:stCxn id="1119" idx="2"/>
            <a:endCxn id="1128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39" name="Shape 1139"/>
          <p:cNvCxnSpPr>
            <a:stCxn id="1120" idx="2"/>
            <a:endCxn id="1128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0" name="Shape 1140"/>
          <p:cNvCxnSpPr>
            <a:stCxn id="1121" idx="2"/>
            <a:endCxn id="1130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1" name="Shape 1141"/>
          <p:cNvCxnSpPr>
            <a:stCxn id="1122" idx="2"/>
            <a:endCxn id="1130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2" name="Shape 1142"/>
          <p:cNvCxnSpPr>
            <a:stCxn id="1123" idx="2"/>
            <a:endCxn id="1129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3" name="Shape 1143"/>
          <p:cNvCxnSpPr>
            <a:stCxn id="1124" idx="2"/>
            <a:endCxn id="1129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4" name="Shape 1144"/>
          <p:cNvCxnSpPr>
            <a:stCxn id="1125" idx="2"/>
            <a:endCxn id="1131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5" name="Shape 1145"/>
          <p:cNvCxnSpPr>
            <a:stCxn id="1126" idx="2"/>
            <a:endCxn id="1131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6" name="Shape 1146"/>
          <p:cNvCxnSpPr>
            <a:stCxn id="1128" idx="2"/>
            <a:endCxn id="1134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7" name="Shape 1147"/>
          <p:cNvCxnSpPr>
            <a:stCxn id="1130" idx="2"/>
            <a:endCxn id="1134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8" name="Shape 1148"/>
          <p:cNvCxnSpPr>
            <a:stCxn id="1129" idx="2"/>
            <a:endCxn id="1135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49" name="Shape 1149"/>
          <p:cNvCxnSpPr>
            <a:stCxn id="1131" idx="2"/>
            <a:endCxn id="1135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50" name="Shape 1150"/>
          <p:cNvCxnSpPr>
            <a:stCxn id="1134" idx="2"/>
            <a:endCxn id="1136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51" name="Shape 1151"/>
          <p:cNvCxnSpPr>
            <a:stCxn id="1135" idx="2"/>
            <a:endCxn id="1136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152" name="Shape 1152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153" name="Shape 1153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154" name="Shape 1154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155" name="Shape 1155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1156" name="Shape 1156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1157" name="Shape 1157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1158" name="Shape 1158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1159" name="Shape 1159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cxnSp>
        <p:nvCxnSpPr>
          <p:cNvPr id="1160" name="Shape 1160"/>
          <p:cNvCxnSpPr>
            <a:stCxn id="1161" idx="2"/>
            <a:endCxn id="1155" idx="2"/>
          </p:cNvCxnSpPr>
          <p:nvPr/>
        </p:nvCxnSpPr>
        <p:spPr>
          <a:xfrm>
            <a:off x="4357875" y="578175"/>
            <a:ext cx="0" cy="53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62" name="Shape 1162"/>
          <p:cNvCxnSpPr>
            <a:stCxn id="1163" idx="2"/>
            <a:endCxn id="1158" idx="2"/>
          </p:cNvCxnSpPr>
          <p:nvPr/>
        </p:nvCxnSpPr>
        <p:spPr>
          <a:xfrm>
            <a:off x="7474800" y="578175"/>
            <a:ext cx="0" cy="53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64" name="Shape 1164"/>
          <p:cNvSpPr txBox="1"/>
          <p:nvPr/>
        </p:nvSpPr>
        <p:spPr>
          <a:xfrm>
            <a:off x="6357050" y="4033325"/>
            <a:ext cx="27609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Parallel traverse...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65" name="Shape 1165"/>
          <p:cNvSpPr txBox="1"/>
          <p:nvPr/>
        </p:nvSpPr>
        <p:spPr>
          <a:xfrm>
            <a:off x="3658700" y="214650"/>
            <a:ext cx="13983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l1 = 3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66" name="Shape 1166"/>
          <p:cNvSpPr txBox="1"/>
          <p:nvPr/>
        </p:nvSpPr>
        <p:spPr>
          <a:xfrm>
            <a:off x="6775650" y="214525"/>
            <a:ext cx="13983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l2 = 6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0" name="Shape 1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1" name="Shape 1171"/>
          <p:cNvSpPr txBox="1"/>
          <p:nvPr/>
        </p:nvSpPr>
        <p:spPr>
          <a:xfrm>
            <a:off x="193600" y="0"/>
            <a:ext cx="676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Insert</a:t>
            </a:r>
            <a:r>
              <a:rPr lang="ko"/>
              <a:t> “m”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l1 = hash1(m) % 2^2 = 3</a:t>
            </a:r>
            <a:endParaRPr/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l2 = hash2(m) % 2^2 + 2^2 = 6</a:t>
            </a:r>
            <a:endParaRPr/>
          </a:p>
        </p:txBody>
      </p:sp>
      <p:sp>
        <p:nvSpPr>
          <p:cNvPr id="1172" name="Shape 1172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1173" name="Shape 1173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1174" name="Shape 1174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1175" name="Shape 1175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1176" name="Shape 1176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7" name="Shape 1177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1178" name="Shape 1178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1179" name="Shape 1179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0" name="Shape 1180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1181" name="Shape 1181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1182" name="Shape 1182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1183" name="Shape 1183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1184" name="Shape 1184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1185" name="Shape 1185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1186" name="Shape 1186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1187" name="Shape 1187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k</a:t>
            </a:r>
            <a:endParaRPr/>
          </a:p>
        </p:txBody>
      </p:sp>
      <p:sp>
        <p:nvSpPr>
          <p:cNvPr id="1188" name="Shape 1188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m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189" name="Shape 1189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</a:t>
            </a:r>
            <a:endParaRPr/>
          </a:p>
        </p:txBody>
      </p:sp>
      <p:sp>
        <p:nvSpPr>
          <p:cNvPr id="1190" name="Shape 1190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1191" name="Shape 1191"/>
          <p:cNvCxnSpPr>
            <a:stCxn id="1172" idx="2"/>
            <a:endCxn id="1181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92" name="Shape 1192"/>
          <p:cNvCxnSpPr>
            <a:stCxn id="1173" idx="2"/>
            <a:endCxn id="1181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93" name="Shape 1193"/>
          <p:cNvCxnSpPr>
            <a:stCxn id="1174" idx="2"/>
            <a:endCxn id="1183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94" name="Shape 1194"/>
          <p:cNvCxnSpPr>
            <a:stCxn id="1175" idx="2"/>
            <a:endCxn id="1183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95" name="Shape 1195"/>
          <p:cNvCxnSpPr>
            <a:stCxn id="1176" idx="2"/>
            <a:endCxn id="1182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96" name="Shape 1196"/>
          <p:cNvCxnSpPr>
            <a:stCxn id="1177" idx="2"/>
            <a:endCxn id="1182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97" name="Shape 1197"/>
          <p:cNvCxnSpPr>
            <a:stCxn id="1178" idx="2"/>
            <a:endCxn id="1184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98" name="Shape 1198"/>
          <p:cNvCxnSpPr>
            <a:stCxn id="1179" idx="2"/>
            <a:endCxn id="1184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199" name="Shape 1199"/>
          <p:cNvCxnSpPr>
            <a:stCxn id="1181" idx="2"/>
            <a:endCxn id="1187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00" name="Shape 1200"/>
          <p:cNvCxnSpPr>
            <a:stCxn id="1183" idx="2"/>
            <a:endCxn id="1187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01" name="Shape 1201"/>
          <p:cNvCxnSpPr>
            <a:stCxn id="1182" idx="2"/>
            <a:endCxn id="1188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02" name="Shape 1202"/>
          <p:cNvCxnSpPr>
            <a:stCxn id="1184" idx="2"/>
            <a:endCxn id="1188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03" name="Shape 1203"/>
          <p:cNvCxnSpPr>
            <a:stCxn id="1187" idx="2"/>
            <a:endCxn id="1189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04" name="Shape 1204"/>
          <p:cNvCxnSpPr>
            <a:stCxn id="1188" idx="2"/>
            <a:endCxn id="1189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sp>
        <p:nvSpPr>
          <p:cNvPr id="1205" name="Shape 1205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206" name="Shape 1206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207" name="Shape 1207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208" name="Shape 1208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1209" name="Shape 1209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1210" name="Shape 1210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1211" name="Shape 1211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1212" name="Shape 1212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cxnSp>
        <p:nvCxnSpPr>
          <p:cNvPr id="1213" name="Shape 1213"/>
          <p:cNvCxnSpPr>
            <a:stCxn id="1214" idx="2"/>
            <a:endCxn id="1208" idx="2"/>
          </p:cNvCxnSpPr>
          <p:nvPr/>
        </p:nvCxnSpPr>
        <p:spPr>
          <a:xfrm>
            <a:off x="4357875" y="578175"/>
            <a:ext cx="0" cy="53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215" name="Shape 1215"/>
          <p:cNvCxnSpPr>
            <a:stCxn id="1216" idx="2"/>
            <a:endCxn id="1211" idx="2"/>
          </p:cNvCxnSpPr>
          <p:nvPr/>
        </p:nvCxnSpPr>
        <p:spPr>
          <a:xfrm>
            <a:off x="7474800" y="578175"/>
            <a:ext cx="0" cy="5319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217" name="Shape 1217"/>
          <p:cNvSpPr txBox="1"/>
          <p:nvPr/>
        </p:nvSpPr>
        <p:spPr>
          <a:xfrm>
            <a:off x="6357050" y="4033325"/>
            <a:ext cx="27609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Insert m...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18" name="Shape 1218"/>
          <p:cNvSpPr txBox="1"/>
          <p:nvPr/>
        </p:nvSpPr>
        <p:spPr>
          <a:xfrm>
            <a:off x="3658700" y="214650"/>
            <a:ext cx="13983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l1 = 3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219" name="Shape 1219"/>
          <p:cNvSpPr txBox="1"/>
          <p:nvPr/>
        </p:nvSpPr>
        <p:spPr>
          <a:xfrm>
            <a:off x="6775650" y="214525"/>
            <a:ext cx="13983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l2 = 6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3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4" name="Shape 12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Path Shortening</a:t>
            </a:r>
            <a:endParaRPr/>
          </a:p>
        </p:txBody>
      </p:sp>
      <p:sp>
        <p:nvSpPr>
          <p:cNvPr id="1225" name="Shape 12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root node</a:t>
            </a:r>
            <a:r>
              <a:rPr lang="ko"/>
              <a:t>에 가까워질수록 read path는 길어지지만, node 수는 줄어듬.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read path를 줄이기 위해, 하위 level들을 삭제하는 방법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남아있는 level을 “reserved level”이라고 부름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전체 level은 크게 잡고 하위 level들을 삭제하면, path의 길이가 더 짧아질 수 있다.</a:t>
            </a:r>
            <a:endParaRPr/>
          </a:p>
          <a:p>
            <a: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가용할 수 있는 Addressable cell와 shared standby cell의 개수가 Read path 길이에 비해서 더 늘어나기 때문임</a:t>
            </a:r>
            <a:endParaRPr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9" name="Shape 1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" name="Shape 1230"/>
          <p:cNvSpPr txBox="1"/>
          <p:nvPr/>
        </p:nvSpPr>
        <p:spPr>
          <a:xfrm>
            <a:off x="193600" y="0"/>
            <a:ext cx="676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level 3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reserved level 2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31" name="Shape 1231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1232" name="Shape 1232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1233" name="Shape 1233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1234" name="Shape 1234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1235" name="Shape 1235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6" name="Shape 1236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1237" name="Shape 1237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1238" name="Shape 1238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39" name="Shape 1239"/>
          <p:cNvSpPr txBox="1"/>
          <p:nvPr/>
        </p:nvSpPr>
        <p:spPr>
          <a:xfrm>
            <a:off x="305325" y="11100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3</a:t>
            </a:r>
            <a:endParaRPr/>
          </a:p>
        </p:txBody>
      </p:sp>
      <p:sp>
        <p:nvSpPr>
          <p:cNvPr id="1240" name="Shape 1240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1241" name="Shape 1241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1242" name="Shape 1242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1243" name="Shape 1243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1244" name="Shape 1244"/>
          <p:cNvSpPr txBox="1"/>
          <p:nvPr/>
        </p:nvSpPr>
        <p:spPr>
          <a:xfrm>
            <a:off x="305325" y="19318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</a:t>
            </a:r>
            <a:endParaRPr/>
          </a:p>
        </p:txBody>
      </p:sp>
      <p:sp>
        <p:nvSpPr>
          <p:cNvPr id="1245" name="Shape 1245"/>
          <p:cNvSpPr txBox="1"/>
          <p:nvPr/>
        </p:nvSpPr>
        <p:spPr>
          <a:xfrm>
            <a:off x="305325" y="275357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</a:t>
            </a:r>
            <a:endParaRPr/>
          </a:p>
        </p:txBody>
      </p:sp>
      <p:sp>
        <p:nvSpPr>
          <p:cNvPr id="1246" name="Shape 1246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7" name="Shape 1247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8" name="Shape 1248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9" name="Shape 1249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cxnSp>
        <p:nvCxnSpPr>
          <p:cNvPr id="1250" name="Shape 1250"/>
          <p:cNvCxnSpPr>
            <a:stCxn id="1231" idx="2"/>
            <a:endCxn id="1240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1" name="Shape 1251"/>
          <p:cNvCxnSpPr>
            <a:stCxn id="1232" idx="2"/>
            <a:endCxn id="1240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2" name="Shape 1252"/>
          <p:cNvCxnSpPr>
            <a:stCxn id="1233" idx="2"/>
            <a:endCxn id="1242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3" name="Shape 1253"/>
          <p:cNvCxnSpPr>
            <a:stCxn id="1234" idx="2"/>
            <a:endCxn id="1242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4" name="Shape 1254"/>
          <p:cNvCxnSpPr>
            <a:stCxn id="1235" idx="2"/>
            <a:endCxn id="1241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5" name="Shape 1255"/>
          <p:cNvCxnSpPr>
            <a:stCxn id="1236" idx="2"/>
            <a:endCxn id="1241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6" name="Shape 1256"/>
          <p:cNvCxnSpPr>
            <a:stCxn id="1237" idx="2"/>
            <a:endCxn id="1243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7" name="Shape 1257"/>
          <p:cNvCxnSpPr>
            <a:stCxn id="1238" idx="2"/>
            <a:endCxn id="1243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58" name="Shape 1258"/>
          <p:cNvCxnSpPr>
            <a:stCxn id="1240" idx="2"/>
            <a:endCxn id="1246" idx="0"/>
          </p:cNvCxnSpPr>
          <p:nvPr/>
        </p:nvCxnSpPr>
        <p:spPr>
          <a:xfrm>
            <a:off x="1754382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259" name="Shape 1259"/>
          <p:cNvCxnSpPr>
            <a:stCxn id="1242" idx="2"/>
            <a:endCxn id="1246" idx="0"/>
          </p:cNvCxnSpPr>
          <p:nvPr/>
        </p:nvCxnSpPr>
        <p:spPr>
          <a:xfrm flipH="1">
            <a:off x="2804925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260" name="Shape 1260"/>
          <p:cNvCxnSpPr>
            <a:stCxn id="1241" idx="2"/>
            <a:endCxn id="1247" idx="0"/>
          </p:cNvCxnSpPr>
          <p:nvPr/>
        </p:nvCxnSpPr>
        <p:spPr>
          <a:xfrm>
            <a:off x="5922206" y="2389925"/>
            <a:ext cx="10275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261" name="Shape 1261"/>
          <p:cNvCxnSpPr>
            <a:stCxn id="1243" idx="2"/>
            <a:endCxn id="1247" idx="0"/>
          </p:cNvCxnSpPr>
          <p:nvPr/>
        </p:nvCxnSpPr>
        <p:spPr>
          <a:xfrm flipH="1">
            <a:off x="6949668" y="2389925"/>
            <a:ext cx="1050600" cy="464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262" name="Shape 1262"/>
          <p:cNvCxnSpPr>
            <a:stCxn id="1246" idx="2"/>
            <a:endCxn id="1248" idx="0"/>
          </p:cNvCxnSpPr>
          <p:nvPr/>
        </p:nvCxnSpPr>
        <p:spPr>
          <a:xfrm>
            <a:off x="2804919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263" name="Shape 1263"/>
          <p:cNvCxnSpPr>
            <a:stCxn id="1247" idx="2"/>
            <a:endCxn id="1248" idx="0"/>
          </p:cNvCxnSpPr>
          <p:nvPr/>
        </p:nvCxnSpPr>
        <p:spPr>
          <a:xfrm flipH="1">
            <a:off x="4877344" y="3311975"/>
            <a:ext cx="2072400" cy="26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264" name="Shape 1264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265" name="Shape 1265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266" name="Shape 1266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267" name="Shape 1267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1268" name="Shape 1268"/>
          <p:cNvSpPr txBox="1"/>
          <p:nvPr/>
        </p:nvSpPr>
        <p:spPr>
          <a:xfrm>
            <a:off x="52080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4</a:t>
            </a:r>
            <a:endParaRPr b="1"/>
          </a:p>
        </p:txBody>
      </p:sp>
      <p:sp>
        <p:nvSpPr>
          <p:cNvPr id="1269" name="Shape 1269"/>
          <p:cNvSpPr txBox="1"/>
          <p:nvPr/>
        </p:nvSpPr>
        <p:spPr>
          <a:xfrm>
            <a:off x="62470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5</a:t>
            </a:r>
            <a:endParaRPr b="1"/>
          </a:p>
        </p:txBody>
      </p:sp>
      <p:sp>
        <p:nvSpPr>
          <p:cNvPr id="1270" name="Shape 1270"/>
          <p:cNvSpPr txBox="1"/>
          <p:nvPr/>
        </p:nvSpPr>
        <p:spPr>
          <a:xfrm>
            <a:off x="728595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6</a:t>
            </a:r>
            <a:endParaRPr b="1"/>
          </a:p>
        </p:txBody>
      </p:sp>
      <p:sp>
        <p:nvSpPr>
          <p:cNvPr id="1271" name="Shape 1271"/>
          <p:cNvSpPr txBox="1"/>
          <p:nvPr/>
        </p:nvSpPr>
        <p:spPr>
          <a:xfrm>
            <a:off x="8324900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7</a:t>
            </a:r>
            <a:endParaRPr b="1"/>
          </a:p>
        </p:txBody>
      </p:sp>
      <p:sp>
        <p:nvSpPr>
          <p:cNvPr id="1272" name="Shape 1272"/>
          <p:cNvSpPr/>
          <p:nvPr/>
        </p:nvSpPr>
        <p:spPr>
          <a:xfrm>
            <a:off x="223125" y="651975"/>
            <a:ext cx="8772000" cy="19314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3" name="Shape 1273"/>
          <p:cNvSpPr txBox="1"/>
          <p:nvPr/>
        </p:nvSpPr>
        <p:spPr>
          <a:xfrm>
            <a:off x="3652125" y="4033425"/>
            <a:ext cx="5178600" cy="9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Addressable cells = 2^3 = 8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Standby cells = 2^2 = 4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total cells = 12 ~= 2^4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Maximum read path = 1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Chained Hashing</a:t>
            </a:r>
            <a:endParaRPr/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2583500" y="1152475"/>
            <a:ext cx="624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Hash collision</a:t>
            </a:r>
            <a:r>
              <a:rPr lang="ko"/>
              <a:t>이 일어나면, 해당 bucket에 linked list chain으로 관리하는 hash</a:t>
            </a:r>
            <a:endParaRPr/>
          </a:p>
        </p:txBody>
      </p:sp>
      <p:pic>
        <p:nvPicPr>
          <p:cNvPr id="85" name="Shape 8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12938"/>
            <a:ext cx="2057400" cy="1895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7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Shape 1278"/>
          <p:cNvSpPr txBox="1"/>
          <p:nvPr/>
        </p:nvSpPr>
        <p:spPr>
          <a:xfrm>
            <a:off x="193600" y="0"/>
            <a:ext cx="676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level 20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reserved level 11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79" name="Shape 1279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1280" name="Shape 1280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1281" name="Shape 1281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1282" name="Shape 1282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1283" name="Shape 1283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4" name="Shape 1284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1285" name="Shape 1285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1286" name="Shape 1286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87" name="Shape 1287"/>
          <p:cNvSpPr txBox="1"/>
          <p:nvPr/>
        </p:nvSpPr>
        <p:spPr>
          <a:xfrm>
            <a:off x="193600" y="1110075"/>
            <a:ext cx="818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20</a:t>
            </a:r>
            <a:endParaRPr/>
          </a:p>
        </p:txBody>
      </p:sp>
      <p:sp>
        <p:nvSpPr>
          <p:cNvPr id="1288" name="Shape 1288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1289" name="Shape 1289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1290" name="Shape 1290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1291" name="Shape 1291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1292" name="Shape 1292"/>
          <p:cNvSpPr txBox="1"/>
          <p:nvPr/>
        </p:nvSpPr>
        <p:spPr>
          <a:xfrm>
            <a:off x="193725" y="1931825"/>
            <a:ext cx="818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19</a:t>
            </a:r>
            <a:endParaRPr/>
          </a:p>
        </p:txBody>
      </p:sp>
      <p:sp>
        <p:nvSpPr>
          <p:cNvPr id="1293" name="Shape 1293"/>
          <p:cNvSpPr txBox="1"/>
          <p:nvPr/>
        </p:nvSpPr>
        <p:spPr>
          <a:xfrm>
            <a:off x="193725" y="2753575"/>
            <a:ext cx="818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11</a:t>
            </a:r>
            <a:endParaRPr/>
          </a:p>
        </p:txBody>
      </p:sp>
      <p:sp>
        <p:nvSpPr>
          <p:cNvPr id="1294" name="Shape 1294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5" name="Shape 1295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96" name="Shape 1296"/>
          <p:cNvCxnSpPr>
            <a:stCxn id="1279" idx="2"/>
            <a:endCxn id="1288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97" name="Shape 1297"/>
          <p:cNvCxnSpPr>
            <a:stCxn id="1280" idx="2"/>
            <a:endCxn id="1288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98" name="Shape 1298"/>
          <p:cNvCxnSpPr>
            <a:stCxn id="1281" idx="2"/>
            <a:endCxn id="1290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299" name="Shape 1299"/>
          <p:cNvCxnSpPr>
            <a:stCxn id="1282" idx="2"/>
            <a:endCxn id="1290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0" name="Shape 1300"/>
          <p:cNvCxnSpPr>
            <a:stCxn id="1283" idx="2"/>
            <a:endCxn id="1289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1" name="Shape 1301"/>
          <p:cNvCxnSpPr>
            <a:stCxn id="1284" idx="2"/>
            <a:endCxn id="1289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2" name="Shape 1302"/>
          <p:cNvCxnSpPr>
            <a:stCxn id="1285" idx="2"/>
            <a:endCxn id="1291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3" name="Shape 1303"/>
          <p:cNvCxnSpPr>
            <a:stCxn id="1286" idx="2"/>
            <a:endCxn id="1291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4" name="Shape 1304"/>
          <p:cNvCxnSpPr>
            <a:stCxn id="1288" idx="2"/>
          </p:cNvCxnSpPr>
          <p:nvPr/>
        </p:nvCxnSpPr>
        <p:spPr>
          <a:xfrm>
            <a:off x="1754382" y="2389925"/>
            <a:ext cx="582600" cy="28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5" name="Shape 1305"/>
          <p:cNvCxnSpPr>
            <a:stCxn id="1290" idx="2"/>
          </p:cNvCxnSpPr>
          <p:nvPr/>
        </p:nvCxnSpPr>
        <p:spPr>
          <a:xfrm flipH="1">
            <a:off x="3335025" y="2389925"/>
            <a:ext cx="49740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6" name="Shape 1306"/>
          <p:cNvCxnSpPr>
            <a:stCxn id="1289" idx="2"/>
          </p:cNvCxnSpPr>
          <p:nvPr/>
        </p:nvCxnSpPr>
        <p:spPr>
          <a:xfrm>
            <a:off x="5922206" y="2389925"/>
            <a:ext cx="536400" cy="2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7" name="Shape 1307"/>
          <p:cNvCxnSpPr>
            <a:stCxn id="1291" idx="2"/>
          </p:cNvCxnSpPr>
          <p:nvPr/>
        </p:nvCxnSpPr>
        <p:spPr>
          <a:xfrm flipH="1">
            <a:off x="7527468" y="2389925"/>
            <a:ext cx="472800" cy="21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08" name="Shape 1308"/>
          <p:cNvCxnSpPr>
            <a:stCxn id="1294" idx="2"/>
          </p:cNvCxnSpPr>
          <p:nvPr/>
        </p:nvCxnSpPr>
        <p:spPr>
          <a:xfrm>
            <a:off x="2804919" y="3311975"/>
            <a:ext cx="682800" cy="2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309" name="Shape 1309"/>
          <p:cNvCxnSpPr>
            <a:stCxn id="1295" idx="2"/>
          </p:cNvCxnSpPr>
          <p:nvPr/>
        </p:nvCxnSpPr>
        <p:spPr>
          <a:xfrm flipH="1">
            <a:off x="6188644" y="3311975"/>
            <a:ext cx="7611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310" name="Shape 1310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311" name="Shape 1311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312" name="Shape 1312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313" name="Shape 1313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1314" name="Shape 1314"/>
          <p:cNvSpPr txBox="1"/>
          <p:nvPr/>
        </p:nvSpPr>
        <p:spPr>
          <a:xfrm>
            <a:off x="8073000" y="65197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1048575</a:t>
            </a:r>
            <a:endParaRPr b="1"/>
          </a:p>
        </p:txBody>
      </p:sp>
      <p:sp>
        <p:nvSpPr>
          <p:cNvPr id="1315" name="Shape 1315"/>
          <p:cNvSpPr txBox="1"/>
          <p:nvPr/>
        </p:nvSpPr>
        <p:spPr>
          <a:xfrm>
            <a:off x="4707963" y="692700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316" name="Shape 1316"/>
          <p:cNvSpPr txBox="1"/>
          <p:nvPr/>
        </p:nvSpPr>
        <p:spPr>
          <a:xfrm>
            <a:off x="7034000" y="65192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1048574</a:t>
            </a:r>
            <a:endParaRPr b="1"/>
          </a:p>
        </p:txBody>
      </p:sp>
      <p:sp>
        <p:nvSpPr>
          <p:cNvPr id="1317" name="Shape 1317"/>
          <p:cNvSpPr txBox="1"/>
          <p:nvPr/>
        </p:nvSpPr>
        <p:spPr>
          <a:xfrm>
            <a:off x="5995000" y="65192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1048573</a:t>
            </a:r>
            <a:endParaRPr b="1"/>
          </a:p>
        </p:txBody>
      </p:sp>
      <p:sp>
        <p:nvSpPr>
          <p:cNvPr id="1318" name="Shape 1318"/>
          <p:cNvSpPr txBox="1"/>
          <p:nvPr/>
        </p:nvSpPr>
        <p:spPr>
          <a:xfrm>
            <a:off x="4956000" y="65197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1048572</a:t>
            </a:r>
            <a:endParaRPr b="1"/>
          </a:p>
        </p:txBody>
      </p:sp>
      <p:sp>
        <p:nvSpPr>
          <p:cNvPr id="1319" name="Shape 1319"/>
          <p:cNvSpPr txBox="1"/>
          <p:nvPr/>
        </p:nvSpPr>
        <p:spPr>
          <a:xfrm>
            <a:off x="489213" y="2389925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320" name="Shape 1320"/>
          <p:cNvSpPr txBox="1"/>
          <p:nvPr/>
        </p:nvSpPr>
        <p:spPr>
          <a:xfrm>
            <a:off x="489213" y="3293750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321" name="Shape 1321"/>
          <p:cNvSpPr/>
          <p:nvPr/>
        </p:nvSpPr>
        <p:spPr>
          <a:xfrm>
            <a:off x="223125" y="651975"/>
            <a:ext cx="8772000" cy="2841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2" name="Shape 1322"/>
          <p:cNvSpPr/>
          <p:nvPr/>
        </p:nvSpPr>
        <p:spPr>
          <a:xfrm>
            <a:off x="4648282" y="35753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3" name="Shape 1323"/>
          <p:cNvSpPr txBox="1"/>
          <p:nvPr/>
        </p:nvSpPr>
        <p:spPr>
          <a:xfrm>
            <a:off x="305325" y="3575325"/>
            <a:ext cx="7065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0</a:t>
            </a:r>
            <a:endParaRPr/>
          </a:p>
        </p:txBody>
      </p:sp>
      <p:sp>
        <p:nvSpPr>
          <p:cNvPr id="1324" name="Shape 1324"/>
          <p:cNvSpPr txBox="1"/>
          <p:nvPr/>
        </p:nvSpPr>
        <p:spPr>
          <a:xfrm>
            <a:off x="3652125" y="4033425"/>
            <a:ext cx="5178600" cy="93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Addressable cells = 2^20 = 1048576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Standby cells = 2^19 + 2^18 + … + 2^11 = 1046528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total cells = 2095104 ~= 2^21</a:t>
            </a:r>
            <a:endParaRPr/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Maximum read path = 9</a:t>
            </a:r>
            <a:endParaRPr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28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Shape 13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Physical Storage Structure Optimization</a:t>
            </a:r>
            <a:endParaRPr/>
          </a:p>
        </p:txBody>
      </p:sp>
      <p:sp>
        <p:nvSpPr>
          <p:cNvPr id="1330" name="Shape 13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Path Hashing</a:t>
            </a:r>
            <a:r>
              <a:rPr lang="ko"/>
              <a:t>은 Completed Binary Tree로 구성되어있음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Completed Binary Tree Implementation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Pointer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b="1" lang="ko">
                <a:solidFill>
                  <a:srgbClr val="FF0000"/>
                </a:solidFill>
              </a:rPr>
              <a:t>1-d array</a:t>
            </a:r>
            <a:endParaRPr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4" name="Shape 1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5" name="Shape 1335"/>
          <p:cNvSpPr txBox="1"/>
          <p:nvPr/>
        </p:nvSpPr>
        <p:spPr>
          <a:xfrm>
            <a:off x="193600" y="0"/>
            <a:ext cx="676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levels L+1 (0 ~ L)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reserved levels k+1 (k ~ L)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36" name="Shape 1336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1337" name="Shape 1337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1338" name="Shape 1338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1339" name="Shape 1339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1340" name="Shape 1340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1" name="Shape 1341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1342" name="Shape 1342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1343" name="Shape 1343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4" name="Shape 1344"/>
          <p:cNvSpPr txBox="1"/>
          <p:nvPr/>
        </p:nvSpPr>
        <p:spPr>
          <a:xfrm>
            <a:off x="193600" y="1110075"/>
            <a:ext cx="818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L</a:t>
            </a:r>
            <a:endParaRPr/>
          </a:p>
        </p:txBody>
      </p:sp>
      <p:sp>
        <p:nvSpPr>
          <p:cNvPr id="1345" name="Shape 1345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1346" name="Shape 1346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1347" name="Shape 1347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1348" name="Shape 1348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1349" name="Shape 1349"/>
          <p:cNvSpPr txBox="1"/>
          <p:nvPr/>
        </p:nvSpPr>
        <p:spPr>
          <a:xfrm>
            <a:off x="193725" y="1931825"/>
            <a:ext cx="926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L-1</a:t>
            </a:r>
            <a:endParaRPr/>
          </a:p>
        </p:txBody>
      </p:sp>
      <p:sp>
        <p:nvSpPr>
          <p:cNvPr id="1350" name="Shape 1350"/>
          <p:cNvSpPr txBox="1"/>
          <p:nvPr/>
        </p:nvSpPr>
        <p:spPr>
          <a:xfrm>
            <a:off x="193725" y="2753575"/>
            <a:ext cx="818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k</a:t>
            </a:r>
            <a:endParaRPr/>
          </a:p>
        </p:txBody>
      </p:sp>
      <p:sp>
        <p:nvSpPr>
          <p:cNvPr id="1351" name="Shape 1351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2" name="Shape 1352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53" name="Shape 1353"/>
          <p:cNvCxnSpPr>
            <a:stCxn id="1336" idx="2"/>
            <a:endCxn id="1345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54" name="Shape 1354"/>
          <p:cNvCxnSpPr>
            <a:stCxn id="1337" idx="2"/>
            <a:endCxn id="1345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55" name="Shape 1355"/>
          <p:cNvCxnSpPr>
            <a:stCxn id="1338" idx="2"/>
            <a:endCxn id="1347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56" name="Shape 1356"/>
          <p:cNvCxnSpPr>
            <a:stCxn id="1339" idx="2"/>
            <a:endCxn id="1347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57" name="Shape 1357"/>
          <p:cNvCxnSpPr>
            <a:stCxn id="1340" idx="2"/>
            <a:endCxn id="1346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58" name="Shape 1358"/>
          <p:cNvCxnSpPr>
            <a:stCxn id="1341" idx="2"/>
            <a:endCxn id="1346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59" name="Shape 1359"/>
          <p:cNvCxnSpPr>
            <a:stCxn id="1342" idx="2"/>
            <a:endCxn id="1348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60" name="Shape 1360"/>
          <p:cNvCxnSpPr>
            <a:stCxn id="1343" idx="2"/>
            <a:endCxn id="1348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61" name="Shape 1361"/>
          <p:cNvCxnSpPr>
            <a:stCxn id="1345" idx="2"/>
          </p:cNvCxnSpPr>
          <p:nvPr/>
        </p:nvCxnSpPr>
        <p:spPr>
          <a:xfrm>
            <a:off x="1754382" y="2389925"/>
            <a:ext cx="582600" cy="28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62" name="Shape 1362"/>
          <p:cNvCxnSpPr>
            <a:stCxn id="1347" idx="2"/>
          </p:cNvCxnSpPr>
          <p:nvPr/>
        </p:nvCxnSpPr>
        <p:spPr>
          <a:xfrm flipH="1">
            <a:off x="3335025" y="2389925"/>
            <a:ext cx="49740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63" name="Shape 1363"/>
          <p:cNvCxnSpPr>
            <a:stCxn id="1346" idx="2"/>
          </p:cNvCxnSpPr>
          <p:nvPr/>
        </p:nvCxnSpPr>
        <p:spPr>
          <a:xfrm>
            <a:off x="5922206" y="2389925"/>
            <a:ext cx="536400" cy="2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64" name="Shape 1364"/>
          <p:cNvCxnSpPr>
            <a:stCxn id="1348" idx="2"/>
          </p:cNvCxnSpPr>
          <p:nvPr/>
        </p:nvCxnSpPr>
        <p:spPr>
          <a:xfrm flipH="1">
            <a:off x="7527468" y="2389925"/>
            <a:ext cx="472800" cy="21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365" name="Shape 1365"/>
          <p:cNvCxnSpPr>
            <a:stCxn id="1351" idx="2"/>
          </p:cNvCxnSpPr>
          <p:nvPr/>
        </p:nvCxnSpPr>
        <p:spPr>
          <a:xfrm>
            <a:off x="2804919" y="3311975"/>
            <a:ext cx="682800" cy="2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366" name="Shape 1366"/>
          <p:cNvCxnSpPr>
            <a:stCxn id="1352" idx="2"/>
          </p:cNvCxnSpPr>
          <p:nvPr/>
        </p:nvCxnSpPr>
        <p:spPr>
          <a:xfrm flipH="1">
            <a:off x="6188644" y="3311975"/>
            <a:ext cx="7611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367" name="Shape 1367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368" name="Shape 1368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369" name="Shape 1369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370" name="Shape 1370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1371" name="Shape 1371"/>
          <p:cNvSpPr txBox="1"/>
          <p:nvPr/>
        </p:nvSpPr>
        <p:spPr>
          <a:xfrm>
            <a:off x="8073000" y="65197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2^L-1</a:t>
            </a:r>
            <a:endParaRPr b="1"/>
          </a:p>
        </p:txBody>
      </p:sp>
      <p:sp>
        <p:nvSpPr>
          <p:cNvPr id="1372" name="Shape 1372"/>
          <p:cNvSpPr txBox="1"/>
          <p:nvPr/>
        </p:nvSpPr>
        <p:spPr>
          <a:xfrm>
            <a:off x="4707963" y="692700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373" name="Shape 1373"/>
          <p:cNvSpPr txBox="1"/>
          <p:nvPr/>
        </p:nvSpPr>
        <p:spPr>
          <a:xfrm>
            <a:off x="7034000" y="65192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2^L-2</a:t>
            </a:r>
            <a:endParaRPr b="1"/>
          </a:p>
        </p:txBody>
      </p:sp>
      <p:sp>
        <p:nvSpPr>
          <p:cNvPr id="1374" name="Shape 1374"/>
          <p:cNvSpPr txBox="1"/>
          <p:nvPr/>
        </p:nvSpPr>
        <p:spPr>
          <a:xfrm>
            <a:off x="5995000" y="65192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2^L-3</a:t>
            </a:r>
            <a:endParaRPr b="1"/>
          </a:p>
        </p:txBody>
      </p:sp>
      <p:sp>
        <p:nvSpPr>
          <p:cNvPr id="1375" name="Shape 1375"/>
          <p:cNvSpPr txBox="1"/>
          <p:nvPr/>
        </p:nvSpPr>
        <p:spPr>
          <a:xfrm>
            <a:off x="4956000" y="65197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2^L-4</a:t>
            </a:r>
            <a:endParaRPr b="1"/>
          </a:p>
        </p:txBody>
      </p:sp>
      <p:sp>
        <p:nvSpPr>
          <p:cNvPr id="1376" name="Shape 1376"/>
          <p:cNvSpPr txBox="1"/>
          <p:nvPr/>
        </p:nvSpPr>
        <p:spPr>
          <a:xfrm>
            <a:off x="489213" y="2389925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377" name="Shape 1377"/>
          <p:cNvSpPr txBox="1"/>
          <p:nvPr/>
        </p:nvSpPr>
        <p:spPr>
          <a:xfrm>
            <a:off x="489213" y="3293750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1" name="Shape 1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" name="Shape 1382"/>
          <p:cNvSpPr txBox="1"/>
          <p:nvPr/>
        </p:nvSpPr>
        <p:spPr>
          <a:xfrm>
            <a:off x="193600" y="0"/>
            <a:ext cx="676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levels L+1 (0 ~ L)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reserved levels k+1 (L-k ~ L)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383" name="Shape 1383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1384" name="Shape 1384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1385" name="Shape 1385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1386" name="Shape 1386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1387" name="Shape 1387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8" name="Shape 1388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1389" name="Shape 1389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1390" name="Shape 1390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1" name="Shape 1391"/>
          <p:cNvSpPr txBox="1"/>
          <p:nvPr/>
        </p:nvSpPr>
        <p:spPr>
          <a:xfrm>
            <a:off x="193600" y="1110075"/>
            <a:ext cx="818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L</a:t>
            </a:r>
            <a:endParaRPr/>
          </a:p>
        </p:txBody>
      </p:sp>
      <p:sp>
        <p:nvSpPr>
          <p:cNvPr id="1392" name="Shape 1392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1393" name="Shape 1393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1394" name="Shape 1394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1395" name="Shape 1395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1396" name="Shape 1396"/>
          <p:cNvSpPr txBox="1"/>
          <p:nvPr/>
        </p:nvSpPr>
        <p:spPr>
          <a:xfrm>
            <a:off x="193725" y="1931825"/>
            <a:ext cx="926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L-1</a:t>
            </a:r>
            <a:endParaRPr/>
          </a:p>
        </p:txBody>
      </p:sp>
      <p:sp>
        <p:nvSpPr>
          <p:cNvPr id="1397" name="Shape 1397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98" name="Shape 1398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99" name="Shape 1399"/>
          <p:cNvCxnSpPr>
            <a:stCxn id="1383" idx="2"/>
            <a:endCxn id="1392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00" name="Shape 1400"/>
          <p:cNvCxnSpPr>
            <a:stCxn id="1384" idx="2"/>
            <a:endCxn id="1392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01" name="Shape 1401"/>
          <p:cNvCxnSpPr>
            <a:stCxn id="1385" idx="2"/>
            <a:endCxn id="1394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02" name="Shape 1402"/>
          <p:cNvCxnSpPr>
            <a:stCxn id="1386" idx="2"/>
            <a:endCxn id="1394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03" name="Shape 1403"/>
          <p:cNvCxnSpPr>
            <a:stCxn id="1387" idx="2"/>
            <a:endCxn id="1393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04" name="Shape 1404"/>
          <p:cNvCxnSpPr>
            <a:stCxn id="1388" idx="2"/>
            <a:endCxn id="1393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05" name="Shape 1405"/>
          <p:cNvCxnSpPr>
            <a:stCxn id="1389" idx="2"/>
            <a:endCxn id="1395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06" name="Shape 1406"/>
          <p:cNvCxnSpPr>
            <a:stCxn id="1390" idx="2"/>
            <a:endCxn id="1395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07" name="Shape 1407"/>
          <p:cNvCxnSpPr>
            <a:stCxn id="1392" idx="2"/>
          </p:cNvCxnSpPr>
          <p:nvPr/>
        </p:nvCxnSpPr>
        <p:spPr>
          <a:xfrm>
            <a:off x="1754382" y="2389925"/>
            <a:ext cx="582600" cy="28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08" name="Shape 1408"/>
          <p:cNvCxnSpPr>
            <a:stCxn id="1394" idx="2"/>
          </p:cNvCxnSpPr>
          <p:nvPr/>
        </p:nvCxnSpPr>
        <p:spPr>
          <a:xfrm flipH="1">
            <a:off x="3335025" y="2389925"/>
            <a:ext cx="49740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09" name="Shape 1409"/>
          <p:cNvCxnSpPr>
            <a:stCxn id="1393" idx="2"/>
          </p:cNvCxnSpPr>
          <p:nvPr/>
        </p:nvCxnSpPr>
        <p:spPr>
          <a:xfrm>
            <a:off x="5922206" y="2389925"/>
            <a:ext cx="536400" cy="2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10" name="Shape 1410"/>
          <p:cNvCxnSpPr>
            <a:stCxn id="1395" idx="2"/>
          </p:cNvCxnSpPr>
          <p:nvPr/>
        </p:nvCxnSpPr>
        <p:spPr>
          <a:xfrm flipH="1">
            <a:off x="7527468" y="2389925"/>
            <a:ext cx="472800" cy="21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11" name="Shape 1411"/>
          <p:cNvCxnSpPr>
            <a:stCxn id="1397" idx="2"/>
          </p:cNvCxnSpPr>
          <p:nvPr/>
        </p:nvCxnSpPr>
        <p:spPr>
          <a:xfrm>
            <a:off x="2804919" y="3311975"/>
            <a:ext cx="682800" cy="2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412" name="Shape 1412"/>
          <p:cNvCxnSpPr>
            <a:stCxn id="1398" idx="2"/>
          </p:cNvCxnSpPr>
          <p:nvPr/>
        </p:nvCxnSpPr>
        <p:spPr>
          <a:xfrm flipH="1">
            <a:off x="6188644" y="3311975"/>
            <a:ext cx="7611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413" name="Shape 1413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414" name="Shape 1414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415" name="Shape 1415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416" name="Shape 1416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1417" name="Shape 1417"/>
          <p:cNvSpPr txBox="1"/>
          <p:nvPr/>
        </p:nvSpPr>
        <p:spPr>
          <a:xfrm>
            <a:off x="8073000" y="65197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2^L-1</a:t>
            </a:r>
            <a:endParaRPr b="1"/>
          </a:p>
        </p:txBody>
      </p:sp>
      <p:sp>
        <p:nvSpPr>
          <p:cNvPr id="1418" name="Shape 1418"/>
          <p:cNvSpPr txBox="1"/>
          <p:nvPr/>
        </p:nvSpPr>
        <p:spPr>
          <a:xfrm>
            <a:off x="4707963" y="692700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419" name="Shape 1419"/>
          <p:cNvSpPr txBox="1"/>
          <p:nvPr/>
        </p:nvSpPr>
        <p:spPr>
          <a:xfrm>
            <a:off x="7034000" y="65192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2^L-2</a:t>
            </a:r>
            <a:endParaRPr b="1"/>
          </a:p>
        </p:txBody>
      </p:sp>
      <p:sp>
        <p:nvSpPr>
          <p:cNvPr id="1420" name="Shape 1420"/>
          <p:cNvSpPr txBox="1"/>
          <p:nvPr/>
        </p:nvSpPr>
        <p:spPr>
          <a:xfrm>
            <a:off x="5995000" y="65192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2^L-3</a:t>
            </a:r>
            <a:endParaRPr b="1"/>
          </a:p>
        </p:txBody>
      </p:sp>
      <p:sp>
        <p:nvSpPr>
          <p:cNvPr id="1421" name="Shape 1421"/>
          <p:cNvSpPr txBox="1"/>
          <p:nvPr/>
        </p:nvSpPr>
        <p:spPr>
          <a:xfrm>
            <a:off x="4956000" y="65197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2^L-4</a:t>
            </a:r>
            <a:endParaRPr b="1"/>
          </a:p>
        </p:txBody>
      </p:sp>
      <p:sp>
        <p:nvSpPr>
          <p:cNvPr id="1422" name="Shape 1422"/>
          <p:cNvSpPr txBox="1"/>
          <p:nvPr/>
        </p:nvSpPr>
        <p:spPr>
          <a:xfrm>
            <a:off x="489213" y="2389925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423" name="Shape 1423"/>
          <p:cNvSpPr txBox="1"/>
          <p:nvPr/>
        </p:nvSpPr>
        <p:spPr>
          <a:xfrm>
            <a:off x="489213" y="3293750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424" name="Shape 1424"/>
          <p:cNvSpPr/>
          <p:nvPr/>
        </p:nvSpPr>
        <p:spPr>
          <a:xfrm>
            <a:off x="223125" y="651975"/>
            <a:ext cx="8772000" cy="11193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5" name="Shape 1425"/>
          <p:cNvSpPr txBox="1"/>
          <p:nvPr/>
        </p:nvSpPr>
        <p:spPr>
          <a:xfrm>
            <a:off x="4268475" y="170750"/>
            <a:ext cx="44745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2^L nodes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26" name="Shape 1426"/>
          <p:cNvSpPr txBox="1"/>
          <p:nvPr/>
        </p:nvSpPr>
        <p:spPr>
          <a:xfrm>
            <a:off x="193725" y="2753575"/>
            <a:ext cx="926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L-k</a:t>
            </a:r>
            <a:endParaRPr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0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Shape 1431"/>
          <p:cNvSpPr txBox="1"/>
          <p:nvPr/>
        </p:nvSpPr>
        <p:spPr>
          <a:xfrm>
            <a:off x="193600" y="0"/>
            <a:ext cx="676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levels L+1 (0 ~ L)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reserved levels k+1 (L-k ~ L)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32" name="Shape 1432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1433" name="Shape 1433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1434" name="Shape 1434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1435" name="Shape 1435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1436" name="Shape 1436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7" name="Shape 1437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1438" name="Shape 1438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1439" name="Shape 1439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0" name="Shape 1440"/>
          <p:cNvSpPr txBox="1"/>
          <p:nvPr/>
        </p:nvSpPr>
        <p:spPr>
          <a:xfrm>
            <a:off x="193600" y="1110075"/>
            <a:ext cx="818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L</a:t>
            </a:r>
            <a:endParaRPr/>
          </a:p>
        </p:txBody>
      </p:sp>
      <p:sp>
        <p:nvSpPr>
          <p:cNvPr id="1441" name="Shape 1441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1442" name="Shape 1442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1443" name="Shape 1443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1444" name="Shape 1444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1445" name="Shape 1445"/>
          <p:cNvSpPr txBox="1"/>
          <p:nvPr/>
        </p:nvSpPr>
        <p:spPr>
          <a:xfrm>
            <a:off x="193725" y="1931825"/>
            <a:ext cx="926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L-1</a:t>
            </a:r>
            <a:endParaRPr/>
          </a:p>
        </p:txBody>
      </p:sp>
      <p:sp>
        <p:nvSpPr>
          <p:cNvPr id="1446" name="Shape 1446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7" name="Shape 1447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48" name="Shape 1448"/>
          <p:cNvCxnSpPr>
            <a:stCxn id="1432" idx="2"/>
            <a:endCxn id="1441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49" name="Shape 1449"/>
          <p:cNvCxnSpPr>
            <a:stCxn id="1433" idx="2"/>
            <a:endCxn id="1441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50" name="Shape 1450"/>
          <p:cNvCxnSpPr>
            <a:stCxn id="1434" idx="2"/>
            <a:endCxn id="1443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51" name="Shape 1451"/>
          <p:cNvCxnSpPr>
            <a:stCxn id="1435" idx="2"/>
            <a:endCxn id="1443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52" name="Shape 1452"/>
          <p:cNvCxnSpPr>
            <a:stCxn id="1436" idx="2"/>
            <a:endCxn id="1442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53" name="Shape 1453"/>
          <p:cNvCxnSpPr>
            <a:stCxn id="1437" idx="2"/>
            <a:endCxn id="1442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54" name="Shape 1454"/>
          <p:cNvCxnSpPr>
            <a:stCxn id="1438" idx="2"/>
            <a:endCxn id="1444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55" name="Shape 1455"/>
          <p:cNvCxnSpPr>
            <a:stCxn id="1439" idx="2"/>
            <a:endCxn id="1444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56" name="Shape 1456"/>
          <p:cNvCxnSpPr>
            <a:stCxn id="1441" idx="2"/>
          </p:cNvCxnSpPr>
          <p:nvPr/>
        </p:nvCxnSpPr>
        <p:spPr>
          <a:xfrm>
            <a:off x="1754382" y="2389925"/>
            <a:ext cx="582600" cy="28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57" name="Shape 1457"/>
          <p:cNvCxnSpPr>
            <a:stCxn id="1443" idx="2"/>
          </p:cNvCxnSpPr>
          <p:nvPr/>
        </p:nvCxnSpPr>
        <p:spPr>
          <a:xfrm flipH="1">
            <a:off x="3335025" y="2389925"/>
            <a:ext cx="49740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58" name="Shape 1458"/>
          <p:cNvCxnSpPr>
            <a:stCxn id="1442" idx="2"/>
          </p:cNvCxnSpPr>
          <p:nvPr/>
        </p:nvCxnSpPr>
        <p:spPr>
          <a:xfrm>
            <a:off x="5922206" y="2389925"/>
            <a:ext cx="536400" cy="2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59" name="Shape 1459"/>
          <p:cNvCxnSpPr>
            <a:stCxn id="1444" idx="2"/>
          </p:cNvCxnSpPr>
          <p:nvPr/>
        </p:nvCxnSpPr>
        <p:spPr>
          <a:xfrm flipH="1">
            <a:off x="7527468" y="2389925"/>
            <a:ext cx="472800" cy="21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460" name="Shape 1460"/>
          <p:cNvCxnSpPr>
            <a:stCxn id="1446" idx="2"/>
          </p:cNvCxnSpPr>
          <p:nvPr/>
        </p:nvCxnSpPr>
        <p:spPr>
          <a:xfrm>
            <a:off x="2804919" y="3311975"/>
            <a:ext cx="682800" cy="2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461" name="Shape 1461"/>
          <p:cNvCxnSpPr>
            <a:stCxn id="1447" idx="2"/>
          </p:cNvCxnSpPr>
          <p:nvPr/>
        </p:nvCxnSpPr>
        <p:spPr>
          <a:xfrm flipH="1">
            <a:off x="6188644" y="3311975"/>
            <a:ext cx="7611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462" name="Shape 1462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463" name="Shape 1463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464" name="Shape 1464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465" name="Shape 1465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1466" name="Shape 1466"/>
          <p:cNvSpPr txBox="1"/>
          <p:nvPr/>
        </p:nvSpPr>
        <p:spPr>
          <a:xfrm>
            <a:off x="8073000" y="65197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2^L-1</a:t>
            </a:r>
            <a:endParaRPr b="1"/>
          </a:p>
        </p:txBody>
      </p:sp>
      <p:sp>
        <p:nvSpPr>
          <p:cNvPr id="1467" name="Shape 1467"/>
          <p:cNvSpPr txBox="1"/>
          <p:nvPr/>
        </p:nvSpPr>
        <p:spPr>
          <a:xfrm>
            <a:off x="4707963" y="692700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468" name="Shape 1468"/>
          <p:cNvSpPr txBox="1"/>
          <p:nvPr/>
        </p:nvSpPr>
        <p:spPr>
          <a:xfrm>
            <a:off x="7034000" y="65192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2^L-2</a:t>
            </a:r>
            <a:endParaRPr b="1"/>
          </a:p>
        </p:txBody>
      </p:sp>
      <p:sp>
        <p:nvSpPr>
          <p:cNvPr id="1469" name="Shape 1469"/>
          <p:cNvSpPr txBox="1"/>
          <p:nvPr/>
        </p:nvSpPr>
        <p:spPr>
          <a:xfrm>
            <a:off x="5995000" y="65192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2^L-3</a:t>
            </a:r>
            <a:endParaRPr b="1"/>
          </a:p>
        </p:txBody>
      </p:sp>
      <p:sp>
        <p:nvSpPr>
          <p:cNvPr id="1470" name="Shape 1470"/>
          <p:cNvSpPr txBox="1"/>
          <p:nvPr/>
        </p:nvSpPr>
        <p:spPr>
          <a:xfrm>
            <a:off x="4956000" y="65197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2^L-4</a:t>
            </a:r>
            <a:endParaRPr b="1"/>
          </a:p>
        </p:txBody>
      </p:sp>
      <p:sp>
        <p:nvSpPr>
          <p:cNvPr id="1471" name="Shape 1471"/>
          <p:cNvSpPr txBox="1"/>
          <p:nvPr/>
        </p:nvSpPr>
        <p:spPr>
          <a:xfrm>
            <a:off x="489213" y="2389925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472" name="Shape 1472"/>
          <p:cNvSpPr txBox="1"/>
          <p:nvPr/>
        </p:nvSpPr>
        <p:spPr>
          <a:xfrm>
            <a:off x="489213" y="3293750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473" name="Shape 1473"/>
          <p:cNvSpPr/>
          <p:nvPr/>
        </p:nvSpPr>
        <p:spPr>
          <a:xfrm>
            <a:off x="186000" y="1734575"/>
            <a:ext cx="8772000" cy="82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4" name="Shape 1474"/>
          <p:cNvSpPr txBox="1"/>
          <p:nvPr/>
        </p:nvSpPr>
        <p:spPr>
          <a:xfrm>
            <a:off x="4268475" y="170750"/>
            <a:ext cx="44745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2^(L-1) nodes</a:t>
            </a:r>
            <a:endParaRPr b="1">
              <a:solidFill>
                <a:srgbClr val="FF0000"/>
              </a:solidFill>
            </a:endParaRPr>
          </a:p>
        </p:txBody>
      </p:sp>
      <p:sp>
        <p:nvSpPr>
          <p:cNvPr id="1475" name="Shape 1475"/>
          <p:cNvSpPr txBox="1"/>
          <p:nvPr/>
        </p:nvSpPr>
        <p:spPr>
          <a:xfrm>
            <a:off x="193725" y="2753575"/>
            <a:ext cx="926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L-k</a:t>
            </a:r>
            <a:endParaRPr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0" name="Shape 1480"/>
          <p:cNvSpPr/>
          <p:nvPr/>
        </p:nvSpPr>
        <p:spPr>
          <a:xfrm>
            <a:off x="186000" y="2668475"/>
            <a:ext cx="8772000" cy="8289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rgbClr val="FF0000"/>
            </a:solidFill>
            <a:prstDash val="dash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1" name="Shape 1481"/>
          <p:cNvSpPr txBox="1"/>
          <p:nvPr/>
        </p:nvSpPr>
        <p:spPr>
          <a:xfrm>
            <a:off x="193600" y="0"/>
            <a:ext cx="67641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levels L+1 (0 ~ L)</a:t>
            </a:r>
            <a:endParaRPr>
              <a:solidFill>
                <a:schemeClr val="dk1"/>
              </a:solidFill>
            </a:endParaRPr>
          </a:p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>
                <a:solidFill>
                  <a:schemeClr val="dk1"/>
                </a:solidFill>
              </a:rPr>
              <a:t>reserved levels k+1 (L-k ~ L)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82" name="Shape 1482"/>
          <p:cNvSpPr/>
          <p:nvPr/>
        </p:nvSpPr>
        <p:spPr>
          <a:xfrm>
            <a:off x="1011763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j</a:t>
            </a:r>
            <a:endParaRPr/>
          </a:p>
        </p:txBody>
      </p:sp>
      <p:sp>
        <p:nvSpPr>
          <p:cNvPr id="1483" name="Shape 1483"/>
          <p:cNvSpPr/>
          <p:nvPr/>
        </p:nvSpPr>
        <p:spPr>
          <a:xfrm>
            <a:off x="2050775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e</a:t>
            </a:r>
            <a:endParaRPr/>
          </a:p>
        </p:txBody>
      </p:sp>
      <p:sp>
        <p:nvSpPr>
          <p:cNvPr id="1484" name="Shape 1484"/>
          <p:cNvSpPr/>
          <p:nvPr/>
        </p:nvSpPr>
        <p:spPr>
          <a:xfrm>
            <a:off x="3089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b</a:t>
            </a:r>
            <a:endParaRPr/>
          </a:p>
        </p:txBody>
      </p:sp>
      <p:sp>
        <p:nvSpPr>
          <p:cNvPr id="1485" name="Shape 1485"/>
          <p:cNvSpPr/>
          <p:nvPr/>
        </p:nvSpPr>
        <p:spPr>
          <a:xfrm>
            <a:off x="4128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a</a:t>
            </a:r>
            <a:endParaRPr/>
          </a:p>
        </p:txBody>
      </p:sp>
      <p:sp>
        <p:nvSpPr>
          <p:cNvPr id="1486" name="Shape 1486"/>
          <p:cNvSpPr/>
          <p:nvPr/>
        </p:nvSpPr>
        <p:spPr>
          <a:xfrm>
            <a:off x="5167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7" name="Shape 1487"/>
          <p:cNvSpPr/>
          <p:nvPr/>
        </p:nvSpPr>
        <p:spPr>
          <a:xfrm>
            <a:off x="6206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f</a:t>
            </a:r>
            <a:endParaRPr/>
          </a:p>
        </p:txBody>
      </p:sp>
      <p:sp>
        <p:nvSpPr>
          <p:cNvPr id="1488" name="Shape 1488"/>
          <p:cNvSpPr/>
          <p:nvPr/>
        </p:nvSpPr>
        <p:spPr>
          <a:xfrm>
            <a:off x="7245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g</a:t>
            </a:r>
            <a:endParaRPr/>
          </a:p>
        </p:txBody>
      </p:sp>
      <p:sp>
        <p:nvSpPr>
          <p:cNvPr id="1489" name="Shape 1489"/>
          <p:cNvSpPr/>
          <p:nvPr/>
        </p:nvSpPr>
        <p:spPr>
          <a:xfrm>
            <a:off x="8284788" y="11100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0" name="Shape 1490"/>
          <p:cNvSpPr txBox="1"/>
          <p:nvPr/>
        </p:nvSpPr>
        <p:spPr>
          <a:xfrm>
            <a:off x="193600" y="1110075"/>
            <a:ext cx="8181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L</a:t>
            </a:r>
            <a:endParaRPr/>
          </a:p>
        </p:txBody>
      </p:sp>
      <p:sp>
        <p:nvSpPr>
          <p:cNvPr id="1491" name="Shape 1491"/>
          <p:cNvSpPr/>
          <p:nvPr/>
        </p:nvSpPr>
        <p:spPr>
          <a:xfrm>
            <a:off x="1525332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d</a:t>
            </a:r>
            <a:endParaRPr/>
          </a:p>
        </p:txBody>
      </p:sp>
      <p:sp>
        <p:nvSpPr>
          <p:cNvPr id="1492" name="Shape 1492"/>
          <p:cNvSpPr/>
          <p:nvPr/>
        </p:nvSpPr>
        <p:spPr>
          <a:xfrm>
            <a:off x="5693156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i</a:t>
            </a:r>
            <a:endParaRPr/>
          </a:p>
        </p:txBody>
      </p:sp>
      <p:sp>
        <p:nvSpPr>
          <p:cNvPr id="1493" name="Shape 1493"/>
          <p:cNvSpPr/>
          <p:nvPr/>
        </p:nvSpPr>
        <p:spPr>
          <a:xfrm>
            <a:off x="3603375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</a:t>
            </a:r>
            <a:endParaRPr/>
          </a:p>
        </p:txBody>
      </p:sp>
      <p:sp>
        <p:nvSpPr>
          <p:cNvPr id="1494" name="Shape 1494"/>
          <p:cNvSpPr/>
          <p:nvPr/>
        </p:nvSpPr>
        <p:spPr>
          <a:xfrm>
            <a:off x="7771218" y="193182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h</a:t>
            </a:r>
            <a:endParaRPr/>
          </a:p>
        </p:txBody>
      </p:sp>
      <p:sp>
        <p:nvSpPr>
          <p:cNvPr id="1495" name="Shape 1495"/>
          <p:cNvSpPr txBox="1"/>
          <p:nvPr/>
        </p:nvSpPr>
        <p:spPr>
          <a:xfrm>
            <a:off x="193725" y="1931825"/>
            <a:ext cx="926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L-1</a:t>
            </a:r>
            <a:endParaRPr/>
          </a:p>
        </p:txBody>
      </p:sp>
      <p:sp>
        <p:nvSpPr>
          <p:cNvPr id="1496" name="Shape 1496"/>
          <p:cNvSpPr txBox="1"/>
          <p:nvPr/>
        </p:nvSpPr>
        <p:spPr>
          <a:xfrm>
            <a:off x="193725" y="2753575"/>
            <a:ext cx="926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level L-k</a:t>
            </a:r>
            <a:endParaRPr/>
          </a:p>
        </p:txBody>
      </p:sp>
      <p:sp>
        <p:nvSpPr>
          <p:cNvPr id="1497" name="Shape 1497"/>
          <p:cNvSpPr/>
          <p:nvPr/>
        </p:nvSpPr>
        <p:spPr>
          <a:xfrm>
            <a:off x="2575869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98" name="Shape 1498"/>
          <p:cNvSpPr/>
          <p:nvPr/>
        </p:nvSpPr>
        <p:spPr>
          <a:xfrm>
            <a:off x="6720694" y="2853875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499" name="Shape 1499"/>
          <p:cNvCxnSpPr>
            <a:stCxn id="1482" idx="2"/>
            <a:endCxn id="1491" idx="0"/>
          </p:cNvCxnSpPr>
          <p:nvPr/>
        </p:nvCxnSpPr>
        <p:spPr>
          <a:xfrm>
            <a:off x="1240813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0" name="Shape 1500"/>
          <p:cNvCxnSpPr>
            <a:stCxn id="1483" idx="2"/>
            <a:endCxn id="1491" idx="0"/>
          </p:cNvCxnSpPr>
          <p:nvPr/>
        </p:nvCxnSpPr>
        <p:spPr>
          <a:xfrm flipH="1">
            <a:off x="1754525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1" name="Shape 1501"/>
          <p:cNvCxnSpPr>
            <a:stCxn id="1484" idx="2"/>
            <a:endCxn id="1493" idx="0"/>
          </p:cNvCxnSpPr>
          <p:nvPr/>
        </p:nvCxnSpPr>
        <p:spPr>
          <a:xfrm>
            <a:off x="33188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2" name="Shape 1502"/>
          <p:cNvCxnSpPr>
            <a:stCxn id="1485" idx="2"/>
            <a:endCxn id="1493" idx="0"/>
          </p:cNvCxnSpPr>
          <p:nvPr/>
        </p:nvCxnSpPr>
        <p:spPr>
          <a:xfrm flipH="1">
            <a:off x="38325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3" name="Shape 1503"/>
          <p:cNvCxnSpPr>
            <a:stCxn id="1486" idx="2"/>
            <a:endCxn id="1492" idx="0"/>
          </p:cNvCxnSpPr>
          <p:nvPr/>
        </p:nvCxnSpPr>
        <p:spPr>
          <a:xfrm>
            <a:off x="5396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4" name="Shape 1504"/>
          <p:cNvCxnSpPr>
            <a:stCxn id="1487" idx="2"/>
            <a:endCxn id="1492" idx="0"/>
          </p:cNvCxnSpPr>
          <p:nvPr/>
        </p:nvCxnSpPr>
        <p:spPr>
          <a:xfrm flipH="1">
            <a:off x="5922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5" name="Shape 1505"/>
          <p:cNvCxnSpPr>
            <a:stCxn id="1488" idx="2"/>
            <a:endCxn id="1494" idx="0"/>
          </p:cNvCxnSpPr>
          <p:nvPr/>
        </p:nvCxnSpPr>
        <p:spPr>
          <a:xfrm>
            <a:off x="7474838" y="1568175"/>
            <a:ext cx="5253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6" name="Shape 1506"/>
          <p:cNvCxnSpPr>
            <a:stCxn id="1489" idx="2"/>
            <a:endCxn id="1494" idx="0"/>
          </p:cNvCxnSpPr>
          <p:nvPr/>
        </p:nvCxnSpPr>
        <p:spPr>
          <a:xfrm flipH="1">
            <a:off x="8000238" y="1568175"/>
            <a:ext cx="513600" cy="363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7" name="Shape 1507"/>
          <p:cNvCxnSpPr>
            <a:stCxn id="1491" idx="2"/>
          </p:cNvCxnSpPr>
          <p:nvPr/>
        </p:nvCxnSpPr>
        <p:spPr>
          <a:xfrm>
            <a:off x="1754382" y="2389925"/>
            <a:ext cx="582600" cy="28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8" name="Shape 1508"/>
          <p:cNvCxnSpPr>
            <a:stCxn id="1493" idx="2"/>
          </p:cNvCxnSpPr>
          <p:nvPr/>
        </p:nvCxnSpPr>
        <p:spPr>
          <a:xfrm flipH="1">
            <a:off x="3335025" y="2389925"/>
            <a:ext cx="497400" cy="228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09" name="Shape 1509"/>
          <p:cNvCxnSpPr>
            <a:stCxn id="1492" idx="2"/>
          </p:cNvCxnSpPr>
          <p:nvPr/>
        </p:nvCxnSpPr>
        <p:spPr>
          <a:xfrm>
            <a:off x="5922206" y="2389925"/>
            <a:ext cx="536400" cy="240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10" name="Shape 1510"/>
          <p:cNvCxnSpPr>
            <a:stCxn id="1494" idx="2"/>
          </p:cNvCxnSpPr>
          <p:nvPr/>
        </p:nvCxnSpPr>
        <p:spPr>
          <a:xfrm flipH="1">
            <a:off x="7527468" y="2389925"/>
            <a:ext cx="472800" cy="216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511" name="Shape 1511"/>
          <p:cNvCxnSpPr>
            <a:stCxn id="1497" idx="2"/>
          </p:cNvCxnSpPr>
          <p:nvPr/>
        </p:nvCxnSpPr>
        <p:spPr>
          <a:xfrm>
            <a:off x="2804919" y="3311975"/>
            <a:ext cx="682800" cy="29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512" name="Shape 1512"/>
          <p:cNvCxnSpPr>
            <a:stCxn id="1498" idx="2"/>
          </p:cNvCxnSpPr>
          <p:nvPr/>
        </p:nvCxnSpPr>
        <p:spPr>
          <a:xfrm flipH="1">
            <a:off x="6188644" y="3311975"/>
            <a:ext cx="761100" cy="304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513" name="Shape 1513"/>
          <p:cNvSpPr txBox="1"/>
          <p:nvPr/>
        </p:nvSpPr>
        <p:spPr>
          <a:xfrm>
            <a:off x="1051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514" name="Shape 1514"/>
          <p:cNvSpPr txBox="1"/>
          <p:nvPr/>
        </p:nvSpPr>
        <p:spPr>
          <a:xfrm>
            <a:off x="209097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515" name="Shape 1515"/>
          <p:cNvSpPr txBox="1"/>
          <p:nvPr/>
        </p:nvSpPr>
        <p:spPr>
          <a:xfrm>
            <a:off x="3129988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516" name="Shape 1516"/>
          <p:cNvSpPr txBox="1"/>
          <p:nvPr/>
        </p:nvSpPr>
        <p:spPr>
          <a:xfrm>
            <a:off x="4169025" y="651975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3</a:t>
            </a:r>
            <a:endParaRPr b="1"/>
          </a:p>
        </p:txBody>
      </p:sp>
      <p:sp>
        <p:nvSpPr>
          <p:cNvPr id="1517" name="Shape 1517"/>
          <p:cNvSpPr txBox="1"/>
          <p:nvPr/>
        </p:nvSpPr>
        <p:spPr>
          <a:xfrm>
            <a:off x="8073000" y="65197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2^L-1</a:t>
            </a:r>
            <a:endParaRPr b="1"/>
          </a:p>
        </p:txBody>
      </p:sp>
      <p:sp>
        <p:nvSpPr>
          <p:cNvPr id="1518" name="Shape 1518"/>
          <p:cNvSpPr txBox="1"/>
          <p:nvPr/>
        </p:nvSpPr>
        <p:spPr>
          <a:xfrm>
            <a:off x="4707963" y="692700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519" name="Shape 1519"/>
          <p:cNvSpPr txBox="1"/>
          <p:nvPr/>
        </p:nvSpPr>
        <p:spPr>
          <a:xfrm>
            <a:off x="7034000" y="65192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2^L-2</a:t>
            </a:r>
            <a:endParaRPr b="1"/>
          </a:p>
        </p:txBody>
      </p:sp>
      <p:sp>
        <p:nvSpPr>
          <p:cNvPr id="1520" name="Shape 1520"/>
          <p:cNvSpPr txBox="1"/>
          <p:nvPr/>
        </p:nvSpPr>
        <p:spPr>
          <a:xfrm>
            <a:off x="5995000" y="65192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2^L-3</a:t>
            </a:r>
            <a:endParaRPr b="1"/>
          </a:p>
        </p:txBody>
      </p:sp>
      <p:sp>
        <p:nvSpPr>
          <p:cNvPr id="1521" name="Shape 1521"/>
          <p:cNvSpPr txBox="1"/>
          <p:nvPr/>
        </p:nvSpPr>
        <p:spPr>
          <a:xfrm>
            <a:off x="4956000" y="651975"/>
            <a:ext cx="881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chemeClr val="dk2"/>
                </a:solidFill>
              </a:rPr>
              <a:t>2^L-4</a:t>
            </a:r>
            <a:endParaRPr b="1"/>
          </a:p>
        </p:txBody>
      </p:sp>
      <p:sp>
        <p:nvSpPr>
          <p:cNvPr id="1522" name="Shape 1522"/>
          <p:cNvSpPr txBox="1"/>
          <p:nvPr/>
        </p:nvSpPr>
        <p:spPr>
          <a:xfrm>
            <a:off x="489213" y="2389925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523" name="Shape 1523"/>
          <p:cNvSpPr txBox="1"/>
          <p:nvPr/>
        </p:nvSpPr>
        <p:spPr>
          <a:xfrm>
            <a:off x="489213" y="3293750"/>
            <a:ext cx="338700" cy="1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...</a:t>
            </a:r>
            <a:endParaRPr/>
          </a:p>
        </p:txBody>
      </p:sp>
      <p:sp>
        <p:nvSpPr>
          <p:cNvPr id="1524" name="Shape 1524"/>
          <p:cNvSpPr txBox="1"/>
          <p:nvPr/>
        </p:nvSpPr>
        <p:spPr>
          <a:xfrm>
            <a:off x="4268475" y="170750"/>
            <a:ext cx="4474500" cy="36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2^(L-k) nodes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28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Shape 1529"/>
          <p:cNvSpPr/>
          <p:nvPr/>
        </p:nvSpPr>
        <p:spPr>
          <a:xfrm>
            <a:off x="4491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0" name="Shape 1530"/>
          <p:cNvSpPr/>
          <p:nvPr/>
        </p:nvSpPr>
        <p:spPr>
          <a:xfrm>
            <a:off x="9072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1" name="Shape 1531"/>
          <p:cNvSpPr/>
          <p:nvPr/>
        </p:nvSpPr>
        <p:spPr>
          <a:xfrm>
            <a:off x="13653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2" name="Shape 1532"/>
          <p:cNvSpPr/>
          <p:nvPr/>
        </p:nvSpPr>
        <p:spPr>
          <a:xfrm>
            <a:off x="1823393" y="2342700"/>
            <a:ext cx="9162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…...</a:t>
            </a:r>
            <a:endParaRPr/>
          </a:p>
        </p:txBody>
      </p:sp>
      <p:sp>
        <p:nvSpPr>
          <p:cNvPr id="1533" name="Shape 1533"/>
          <p:cNvSpPr/>
          <p:nvPr/>
        </p:nvSpPr>
        <p:spPr>
          <a:xfrm>
            <a:off x="27396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4" name="Shape 1534"/>
          <p:cNvSpPr/>
          <p:nvPr/>
        </p:nvSpPr>
        <p:spPr>
          <a:xfrm>
            <a:off x="31977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5" name="Shape 1535"/>
          <p:cNvSpPr/>
          <p:nvPr/>
        </p:nvSpPr>
        <p:spPr>
          <a:xfrm>
            <a:off x="36558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6" name="Shape 1536"/>
          <p:cNvSpPr/>
          <p:nvPr/>
        </p:nvSpPr>
        <p:spPr>
          <a:xfrm>
            <a:off x="4113894" y="2342700"/>
            <a:ext cx="9162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…...</a:t>
            </a:r>
            <a:endParaRPr/>
          </a:p>
        </p:txBody>
      </p:sp>
      <p:sp>
        <p:nvSpPr>
          <p:cNvPr id="1537" name="Shape 1537"/>
          <p:cNvSpPr/>
          <p:nvPr/>
        </p:nvSpPr>
        <p:spPr>
          <a:xfrm>
            <a:off x="50301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8" name="Shape 1538"/>
          <p:cNvSpPr/>
          <p:nvPr/>
        </p:nvSpPr>
        <p:spPr>
          <a:xfrm>
            <a:off x="5488200" y="2342700"/>
            <a:ext cx="13743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…...</a:t>
            </a:r>
            <a:endParaRPr/>
          </a:p>
        </p:txBody>
      </p:sp>
      <p:sp>
        <p:nvSpPr>
          <p:cNvPr id="1539" name="Shape 1539"/>
          <p:cNvSpPr/>
          <p:nvPr/>
        </p:nvSpPr>
        <p:spPr>
          <a:xfrm>
            <a:off x="6862493" y="2342700"/>
            <a:ext cx="9162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…...</a:t>
            </a:r>
            <a:endParaRPr/>
          </a:p>
        </p:txBody>
      </p:sp>
      <p:sp>
        <p:nvSpPr>
          <p:cNvPr id="1540" name="Shape 1540"/>
          <p:cNvSpPr/>
          <p:nvPr/>
        </p:nvSpPr>
        <p:spPr>
          <a:xfrm>
            <a:off x="77787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1" name="Shape 1541"/>
          <p:cNvSpPr/>
          <p:nvPr/>
        </p:nvSpPr>
        <p:spPr>
          <a:xfrm>
            <a:off x="82368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2" name="Shape 1542"/>
          <p:cNvSpPr txBox="1"/>
          <p:nvPr/>
        </p:nvSpPr>
        <p:spPr>
          <a:xfrm>
            <a:off x="489300" y="1884600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543" name="Shape 1543"/>
          <p:cNvSpPr txBox="1"/>
          <p:nvPr/>
        </p:nvSpPr>
        <p:spPr>
          <a:xfrm>
            <a:off x="947400" y="1884600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544" name="Shape 1544"/>
          <p:cNvSpPr txBox="1"/>
          <p:nvPr/>
        </p:nvSpPr>
        <p:spPr>
          <a:xfrm>
            <a:off x="1405500" y="1884600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545" name="Shape 1545"/>
          <p:cNvSpPr txBox="1"/>
          <p:nvPr/>
        </p:nvSpPr>
        <p:spPr>
          <a:xfrm>
            <a:off x="2566500" y="1884600"/>
            <a:ext cx="804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2^L-1</a:t>
            </a:r>
            <a:endParaRPr b="1"/>
          </a:p>
        </p:txBody>
      </p:sp>
      <p:cxnSp>
        <p:nvCxnSpPr>
          <p:cNvPr id="1546" name="Shape 1546"/>
          <p:cNvCxnSpPr/>
          <p:nvPr/>
        </p:nvCxnSpPr>
        <p:spPr>
          <a:xfrm>
            <a:off x="3201354" y="1510050"/>
            <a:ext cx="0" cy="2123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547" name="Shape 1547"/>
          <p:cNvCxnSpPr/>
          <p:nvPr/>
        </p:nvCxnSpPr>
        <p:spPr>
          <a:xfrm>
            <a:off x="5488200" y="1510050"/>
            <a:ext cx="0" cy="2123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548" name="Shape 1548"/>
          <p:cNvSpPr txBox="1"/>
          <p:nvPr/>
        </p:nvSpPr>
        <p:spPr>
          <a:xfrm>
            <a:off x="3188550" y="1884600"/>
            <a:ext cx="558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2^L</a:t>
            </a:r>
            <a:endParaRPr b="1"/>
          </a:p>
        </p:txBody>
      </p:sp>
      <p:sp>
        <p:nvSpPr>
          <p:cNvPr id="1549" name="Shape 1549"/>
          <p:cNvSpPr txBox="1"/>
          <p:nvPr/>
        </p:nvSpPr>
        <p:spPr>
          <a:xfrm>
            <a:off x="4292550" y="1884600"/>
            <a:ext cx="558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…...</a:t>
            </a:r>
            <a:endParaRPr b="1"/>
          </a:p>
        </p:txBody>
      </p:sp>
      <p:cxnSp>
        <p:nvCxnSpPr>
          <p:cNvPr id="1550" name="Shape 1550"/>
          <p:cNvCxnSpPr/>
          <p:nvPr/>
        </p:nvCxnSpPr>
        <p:spPr>
          <a:xfrm>
            <a:off x="6862500" y="1510050"/>
            <a:ext cx="0" cy="2123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551" name="Shape 1551"/>
          <p:cNvSpPr txBox="1"/>
          <p:nvPr/>
        </p:nvSpPr>
        <p:spPr>
          <a:xfrm>
            <a:off x="1405500" y="3633450"/>
            <a:ext cx="91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level L</a:t>
            </a:r>
            <a:endParaRPr b="1"/>
          </a:p>
        </p:txBody>
      </p:sp>
      <p:sp>
        <p:nvSpPr>
          <p:cNvPr id="1552" name="Shape 1552"/>
          <p:cNvSpPr txBox="1"/>
          <p:nvPr/>
        </p:nvSpPr>
        <p:spPr>
          <a:xfrm>
            <a:off x="3935250" y="3633450"/>
            <a:ext cx="91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level L-1</a:t>
            </a:r>
            <a:endParaRPr b="1"/>
          </a:p>
        </p:txBody>
      </p:sp>
      <p:sp>
        <p:nvSpPr>
          <p:cNvPr id="1553" name="Shape 1553"/>
          <p:cNvSpPr txBox="1"/>
          <p:nvPr/>
        </p:nvSpPr>
        <p:spPr>
          <a:xfrm>
            <a:off x="7320600" y="3633450"/>
            <a:ext cx="91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level L-k</a:t>
            </a:r>
            <a:endParaRPr b="1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57" name="Shape 1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8" name="Shape 15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Query / Insert / Delete</a:t>
            </a:r>
            <a:r>
              <a:rPr lang="ko"/>
              <a:t>를 할 때, path search를 1-d array 상에서 할 수 있음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Tree 구조와는 다르게 index 계산으로 child node의 위치 계산 가능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Tree 구조는 random access로 접근해야함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leaf node의 path index가 어떻게 되는지 모두 계산할 수 있음</a:t>
            </a:r>
            <a:endParaRPr/>
          </a:p>
        </p:txBody>
      </p:sp>
      <p:sp>
        <p:nvSpPr>
          <p:cNvPr id="1559" name="Shape 15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Physical Storage Structure Optimization</a:t>
            </a:r>
            <a:endParaRPr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3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4" name="Shape 15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52013" y="799338"/>
            <a:ext cx="7039976" cy="40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Shape 1565"/>
          <p:cNvSpPr txBox="1"/>
          <p:nvPr/>
        </p:nvSpPr>
        <p:spPr>
          <a:xfrm>
            <a:off x="6700200" y="0"/>
            <a:ext cx="2443800" cy="599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path-l(key, level)</a:t>
            </a:r>
            <a:endParaRPr b="1">
              <a:solidFill>
                <a:srgbClr val="FF0000"/>
              </a:solidFill>
            </a:endParaRPr>
          </a:p>
          <a:p>
            <a:pPr indent="0" lvl="0" mar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= key</a:t>
            </a:r>
            <a:r>
              <a:rPr lang="ko"/>
              <a:t>에 해당하는 path에서 level에 해당하는 node의 index </a:t>
            </a:r>
            <a:endParaRPr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69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Shape 1570"/>
          <p:cNvSpPr/>
          <p:nvPr/>
        </p:nvSpPr>
        <p:spPr>
          <a:xfrm>
            <a:off x="9072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1" name="Shape 1571"/>
          <p:cNvSpPr/>
          <p:nvPr/>
        </p:nvSpPr>
        <p:spPr>
          <a:xfrm>
            <a:off x="13653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2" name="Shape 1572"/>
          <p:cNvSpPr/>
          <p:nvPr/>
        </p:nvSpPr>
        <p:spPr>
          <a:xfrm>
            <a:off x="1823393" y="2342700"/>
            <a:ext cx="9162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…...</a:t>
            </a:r>
            <a:endParaRPr/>
          </a:p>
        </p:txBody>
      </p:sp>
      <p:sp>
        <p:nvSpPr>
          <p:cNvPr id="1573" name="Shape 1573"/>
          <p:cNvSpPr/>
          <p:nvPr/>
        </p:nvSpPr>
        <p:spPr>
          <a:xfrm>
            <a:off x="27396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4" name="Shape 1574"/>
          <p:cNvSpPr/>
          <p:nvPr/>
        </p:nvSpPr>
        <p:spPr>
          <a:xfrm>
            <a:off x="36558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5" name="Shape 1575"/>
          <p:cNvSpPr/>
          <p:nvPr/>
        </p:nvSpPr>
        <p:spPr>
          <a:xfrm>
            <a:off x="4113894" y="2342700"/>
            <a:ext cx="9162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…...</a:t>
            </a:r>
            <a:endParaRPr/>
          </a:p>
        </p:txBody>
      </p:sp>
      <p:sp>
        <p:nvSpPr>
          <p:cNvPr id="1576" name="Shape 1576"/>
          <p:cNvSpPr/>
          <p:nvPr/>
        </p:nvSpPr>
        <p:spPr>
          <a:xfrm>
            <a:off x="50301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77" name="Shape 1577"/>
          <p:cNvSpPr/>
          <p:nvPr/>
        </p:nvSpPr>
        <p:spPr>
          <a:xfrm>
            <a:off x="5488200" y="2342700"/>
            <a:ext cx="13743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…...</a:t>
            </a:r>
            <a:endParaRPr/>
          </a:p>
        </p:txBody>
      </p:sp>
      <p:sp>
        <p:nvSpPr>
          <p:cNvPr id="1578" name="Shape 1578"/>
          <p:cNvSpPr/>
          <p:nvPr/>
        </p:nvSpPr>
        <p:spPr>
          <a:xfrm>
            <a:off x="6862493" y="2342700"/>
            <a:ext cx="9162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…...</a:t>
            </a:r>
            <a:endParaRPr/>
          </a:p>
        </p:txBody>
      </p:sp>
      <p:sp>
        <p:nvSpPr>
          <p:cNvPr id="1579" name="Shape 1579"/>
          <p:cNvSpPr/>
          <p:nvPr/>
        </p:nvSpPr>
        <p:spPr>
          <a:xfrm>
            <a:off x="77787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0" name="Shape 1580"/>
          <p:cNvSpPr/>
          <p:nvPr/>
        </p:nvSpPr>
        <p:spPr>
          <a:xfrm>
            <a:off x="82368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1" name="Shape 1581"/>
          <p:cNvSpPr txBox="1"/>
          <p:nvPr/>
        </p:nvSpPr>
        <p:spPr>
          <a:xfrm>
            <a:off x="489300" y="1884600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0</a:t>
            </a:r>
            <a:endParaRPr b="1"/>
          </a:p>
        </p:txBody>
      </p:sp>
      <p:sp>
        <p:nvSpPr>
          <p:cNvPr id="1582" name="Shape 1582"/>
          <p:cNvSpPr txBox="1"/>
          <p:nvPr/>
        </p:nvSpPr>
        <p:spPr>
          <a:xfrm>
            <a:off x="947400" y="1884600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1</a:t>
            </a:r>
            <a:endParaRPr b="1"/>
          </a:p>
        </p:txBody>
      </p:sp>
      <p:sp>
        <p:nvSpPr>
          <p:cNvPr id="1583" name="Shape 1583"/>
          <p:cNvSpPr txBox="1"/>
          <p:nvPr/>
        </p:nvSpPr>
        <p:spPr>
          <a:xfrm>
            <a:off x="1405500" y="1884600"/>
            <a:ext cx="3777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</a:t>
            </a:r>
            <a:endParaRPr b="1"/>
          </a:p>
        </p:txBody>
      </p:sp>
      <p:sp>
        <p:nvSpPr>
          <p:cNvPr id="1584" name="Shape 1584"/>
          <p:cNvSpPr txBox="1"/>
          <p:nvPr/>
        </p:nvSpPr>
        <p:spPr>
          <a:xfrm>
            <a:off x="2566500" y="1884600"/>
            <a:ext cx="8043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2^L-1</a:t>
            </a:r>
            <a:endParaRPr b="1"/>
          </a:p>
        </p:txBody>
      </p:sp>
      <p:cxnSp>
        <p:nvCxnSpPr>
          <p:cNvPr id="1585" name="Shape 1585"/>
          <p:cNvCxnSpPr/>
          <p:nvPr/>
        </p:nvCxnSpPr>
        <p:spPr>
          <a:xfrm>
            <a:off x="3201354" y="1510050"/>
            <a:ext cx="0" cy="2123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lg" w="lg" type="none"/>
            <a:tailEnd len="lg" w="lg" type="none"/>
          </a:ln>
        </p:spPr>
      </p:cxnSp>
      <p:cxnSp>
        <p:nvCxnSpPr>
          <p:cNvPr id="1586" name="Shape 1586"/>
          <p:cNvCxnSpPr/>
          <p:nvPr/>
        </p:nvCxnSpPr>
        <p:spPr>
          <a:xfrm>
            <a:off x="5488200" y="1510050"/>
            <a:ext cx="0" cy="2123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587" name="Shape 1587"/>
          <p:cNvSpPr txBox="1"/>
          <p:nvPr/>
        </p:nvSpPr>
        <p:spPr>
          <a:xfrm>
            <a:off x="3188550" y="1884600"/>
            <a:ext cx="558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2^L</a:t>
            </a:r>
            <a:endParaRPr b="1"/>
          </a:p>
        </p:txBody>
      </p:sp>
      <p:sp>
        <p:nvSpPr>
          <p:cNvPr id="1588" name="Shape 1588"/>
          <p:cNvSpPr txBox="1"/>
          <p:nvPr/>
        </p:nvSpPr>
        <p:spPr>
          <a:xfrm>
            <a:off x="4292550" y="1884600"/>
            <a:ext cx="5589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…...</a:t>
            </a:r>
            <a:endParaRPr b="1"/>
          </a:p>
        </p:txBody>
      </p:sp>
      <p:cxnSp>
        <p:nvCxnSpPr>
          <p:cNvPr id="1589" name="Shape 1589"/>
          <p:cNvCxnSpPr/>
          <p:nvPr/>
        </p:nvCxnSpPr>
        <p:spPr>
          <a:xfrm>
            <a:off x="6862500" y="1510050"/>
            <a:ext cx="0" cy="21234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dash"/>
            <a:round/>
            <a:headEnd len="lg" w="lg" type="none"/>
            <a:tailEnd len="lg" w="lg" type="none"/>
          </a:ln>
        </p:spPr>
      </p:cxnSp>
      <p:sp>
        <p:nvSpPr>
          <p:cNvPr id="1590" name="Shape 1590"/>
          <p:cNvSpPr txBox="1"/>
          <p:nvPr/>
        </p:nvSpPr>
        <p:spPr>
          <a:xfrm>
            <a:off x="1405500" y="3633450"/>
            <a:ext cx="91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level L</a:t>
            </a:r>
            <a:endParaRPr b="1"/>
          </a:p>
        </p:txBody>
      </p:sp>
      <p:sp>
        <p:nvSpPr>
          <p:cNvPr id="1591" name="Shape 1591"/>
          <p:cNvSpPr txBox="1"/>
          <p:nvPr/>
        </p:nvSpPr>
        <p:spPr>
          <a:xfrm>
            <a:off x="3935250" y="3633450"/>
            <a:ext cx="91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level L-1</a:t>
            </a:r>
            <a:endParaRPr b="1"/>
          </a:p>
        </p:txBody>
      </p:sp>
      <p:sp>
        <p:nvSpPr>
          <p:cNvPr id="1592" name="Shape 1592"/>
          <p:cNvSpPr txBox="1"/>
          <p:nvPr/>
        </p:nvSpPr>
        <p:spPr>
          <a:xfrm>
            <a:off x="7320600" y="3633450"/>
            <a:ext cx="916200" cy="45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ko"/>
              <a:t>level L-k</a:t>
            </a:r>
            <a:endParaRPr b="1"/>
          </a:p>
        </p:txBody>
      </p:sp>
      <p:sp>
        <p:nvSpPr>
          <p:cNvPr id="1593" name="Shape 1593"/>
          <p:cNvSpPr/>
          <p:nvPr/>
        </p:nvSpPr>
        <p:spPr>
          <a:xfrm>
            <a:off x="4491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4" name="Shape 1594"/>
          <p:cNvSpPr/>
          <p:nvPr/>
        </p:nvSpPr>
        <p:spPr>
          <a:xfrm>
            <a:off x="3197707" y="2342700"/>
            <a:ext cx="458100" cy="458100"/>
          </a:xfrm>
          <a:prstGeom prst="rect">
            <a:avLst/>
          </a:prstGeom>
          <a:solidFill>
            <a:schemeClr val="lt2"/>
          </a:solidFill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idx="1" type="body"/>
          </p:nvPr>
        </p:nvSpPr>
        <p:spPr>
          <a:xfrm>
            <a:off x="2583750" y="1152475"/>
            <a:ext cx="624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Hash collision</a:t>
            </a:r>
            <a:r>
              <a:rPr lang="ko"/>
              <a:t>이 일어나면, 해당 bucket의 다음 bucket에다가 item을 write하는 hash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다음 bucket이 다른 item으로 차 있으면 insert failed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delete가 일어나면, collision되었던 bucket들을 하나씩 이동시켜 빈공간을 메꾼다</a:t>
            </a:r>
            <a:endParaRPr/>
          </a:p>
        </p:txBody>
      </p:sp>
      <p:sp>
        <p:nvSpPr>
          <p:cNvPr id="91" name="Shape 9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Linear Probing</a:t>
            </a:r>
            <a:endParaRPr/>
          </a:p>
        </p:txBody>
      </p:sp>
      <p:pic>
        <p:nvPicPr>
          <p:cNvPr id="92" name="Shape 9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03400"/>
            <a:ext cx="2057400" cy="1914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8" name="Shape 1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9" name="Shape 15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4638" y="570913"/>
            <a:ext cx="7274725" cy="40016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0" name="Shape 1600"/>
          <p:cNvCxnSpPr/>
          <p:nvPr/>
        </p:nvCxnSpPr>
        <p:spPr>
          <a:xfrm>
            <a:off x="1878125" y="2475725"/>
            <a:ext cx="4876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01" name="Shape 1601"/>
          <p:cNvCxnSpPr/>
          <p:nvPr/>
        </p:nvCxnSpPr>
        <p:spPr>
          <a:xfrm>
            <a:off x="1878125" y="3471175"/>
            <a:ext cx="4876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05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6" name="Shape 160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2625" y="844638"/>
            <a:ext cx="7338749" cy="34542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7" name="Shape 1607"/>
          <p:cNvCxnSpPr/>
          <p:nvPr/>
        </p:nvCxnSpPr>
        <p:spPr>
          <a:xfrm>
            <a:off x="2048875" y="2710475"/>
            <a:ext cx="5378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08" name="Shape 1608"/>
          <p:cNvCxnSpPr/>
          <p:nvPr/>
        </p:nvCxnSpPr>
        <p:spPr>
          <a:xfrm>
            <a:off x="2048875" y="3439125"/>
            <a:ext cx="53784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2" name="Shape 16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3" name="Shape 16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7226" y="727101"/>
            <a:ext cx="6574075" cy="3603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14" name="Shape 1614"/>
          <p:cNvCxnSpPr/>
          <p:nvPr/>
        </p:nvCxnSpPr>
        <p:spPr>
          <a:xfrm>
            <a:off x="2336975" y="2465050"/>
            <a:ext cx="4876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  <p:cxnSp>
        <p:nvCxnSpPr>
          <p:cNvPr id="1615" name="Shape 1615"/>
          <p:cNvCxnSpPr/>
          <p:nvPr/>
        </p:nvCxnSpPr>
        <p:spPr>
          <a:xfrm>
            <a:off x="2336975" y="3311100"/>
            <a:ext cx="4876800" cy="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cxn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9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Shape 16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Cache-optimized Path Hashing</a:t>
            </a:r>
            <a:endParaRPr/>
          </a:p>
        </p:txBody>
      </p:sp>
      <p:sp>
        <p:nvSpPr>
          <p:cNvPr id="1621" name="Shape 16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저기까</a:t>
            </a:r>
            <a:r>
              <a:rPr lang="ko"/>
              <a:t>지 구현된 </a:t>
            </a:r>
            <a:r>
              <a:rPr lang="ko"/>
              <a:t>Path Hashing은 cache</a:t>
            </a:r>
            <a:r>
              <a:rPr lang="ko"/>
              <a:t>에 최적화되어있지 않음.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Path에 관련있는 node들이 Sequential하게 memory에 저장되어있어야 cache에 저장될 확률이 높아짐</a:t>
            </a:r>
            <a:br>
              <a:rPr lang="ko"/>
            </a:b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parent-2 childs를 같은 공간에 묶어둠으로써 cache optimization 시킴</a:t>
            </a:r>
            <a:endParaRPr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25" name="Shape 1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6" name="Shape 16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5150" y="1181613"/>
            <a:ext cx="7693701" cy="278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0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1" name="Shape 16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000" y="1468788"/>
            <a:ext cx="7985999" cy="22059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2" name="Shape 1632"/>
          <p:cNvSpPr txBox="1"/>
          <p:nvPr/>
        </p:nvSpPr>
        <p:spPr>
          <a:xfrm>
            <a:off x="811025" y="1312575"/>
            <a:ext cx="2849100" cy="4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b="1" lang="ko">
                <a:solidFill>
                  <a:srgbClr val="FF0000"/>
                </a:solidFill>
              </a:rPr>
              <a:t>empty</a:t>
            </a:r>
            <a:r>
              <a:rPr b="1" lang="ko">
                <a:solidFill>
                  <a:srgbClr val="FF0000"/>
                </a:solidFill>
              </a:rPr>
              <a:t> 정보</a:t>
            </a:r>
            <a:r>
              <a:rPr b="1" lang="ko">
                <a:solidFill>
                  <a:srgbClr val="FF0000"/>
                </a:solidFill>
              </a:rPr>
              <a:t>를 저장함 (101)</a:t>
            </a:r>
            <a:endParaRPr b="1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36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7" name="Shape 16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Performance evaluation</a:t>
            </a:r>
            <a:endParaRPr/>
          </a:p>
        </p:txBody>
      </p:sp>
      <p:sp>
        <p:nvSpPr>
          <p:cNvPr id="1638" name="Shape 16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NVMain simulator에</a:t>
            </a:r>
            <a:r>
              <a:rPr lang="ko"/>
              <a:t>서 진행</a:t>
            </a:r>
            <a:endParaRPr/>
          </a:p>
          <a:p>
            <a: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System spec</a:t>
            </a:r>
            <a:br>
              <a:rPr lang="ko"/>
            </a:br>
            <a:endParaRPr/>
          </a:p>
        </p:txBody>
      </p:sp>
      <p:pic>
        <p:nvPicPr>
          <p:cNvPr id="1639" name="Shape 16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5050" y="1892875"/>
            <a:ext cx="4119049" cy="2295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3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4" name="Shape 16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Datasets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RandomNum: 0 ~ 2^26 random integer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DocWord: </a:t>
            </a:r>
            <a:r>
              <a:rPr i="1" lang="ko"/>
              <a:t>PubMed</a:t>
            </a:r>
            <a:r>
              <a:rPr lang="ko"/>
              <a:t> 에</a:t>
            </a:r>
            <a:r>
              <a:rPr lang="ko"/>
              <a:t>서 가져온 document ID, word ID를 가지고 조합한 데이터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Fingerprint: MacOS snapshot</a:t>
            </a:r>
            <a:endParaRPr/>
          </a:p>
        </p:txBody>
      </p:sp>
      <p:sp>
        <p:nvSpPr>
          <p:cNvPr id="1645" name="Shape 16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Performance evaluation</a:t>
            </a:r>
            <a:endParaRPr/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49" name="Shape 1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0" name="Shape 1650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Performance evaluation - NVM writes</a:t>
            </a:r>
            <a:endParaRPr/>
          </a:p>
        </p:txBody>
      </p:sp>
      <p:pic>
        <p:nvPicPr>
          <p:cNvPr id="1651" name="Shape 16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8425" y="572700"/>
            <a:ext cx="3098826" cy="4501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5" name="Shape 1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6" name="Shape 1656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Performance evaluation - Space utilization</a:t>
            </a:r>
            <a:endParaRPr/>
          </a:p>
        </p:txBody>
      </p:sp>
      <p:pic>
        <p:nvPicPr>
          <p:cNvPr id="1657" name="Shape 16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0" y="1590967"/>
            <a:ext cx="8991601" cy="22424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2583750" y="1152475"/>
            <a:ext cx="6248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Linear probing에</a:t>
            </a:r>
            <a:r>
              <a:rPr lang="ko"/>
              <a:t>서 조금 더 발전시킨 hash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entry가 collision이 일어나면, 원래 hash key로부터의 거리를 같이 저장함 (PSL)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probing insert중에 다른 hash key의 bucket이 그 공간을 차지하고 있다면 PSL을 비교하여 저장함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PSL(insert) &lt; PSL(exist) 일때, insert와 exist를 swap</a:t>
            </a:r>
            <a:endParaRPr/>
          </a:p>
          <a:p>
            <a: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exist를 다시 probing...</a:t>
            </a:r>
            <a:endParaRPr/>
          </a:p>
        </p:txBody>
      </p:sp>
      <p:sp>
        <p:nvSpPr>
          <p:cNvPr id="98" name="Shape 9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Robin Hood Hashing</a:t>
            </a:r>
            <a:endParaRPr/>
          </a:p>
        </p:txBody>
      </p:sp>
      <p:pic>
        <p:nvPicPr>
          <p:cNvPr id="99" name="Shape 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08175"/>
            <a:ext cx="2047875" cy="1905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1" name="Shape 1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2" name="Shape 1662"/>
          <p:cNvSpPr txBox="1"/>
          <p:nvPr>
            <p:ph type="title"/>
          </p:nvPr>
        </p:nvSpPr>
        <p:spPr>
          <a:xfrm>
            <a:off x="311700" y="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ko"/>
              <a:t>Performance evaluation - latencies</a:t>
            </a:r>
            <a:endParaRPr/>
          </a:p>
        </p:txBody>
      </p:sp>
      <p:pic>
        <p:nvPicPr>
          <p:cNvPr id="1663" name="Shape 16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79" y="572700"/>
            <a:ext cx="2713382" cy="4436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4" name="Shape 16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94514" y="572700"/>
            <a:ext cx="2841847" cy="443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5" name="Shape 16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3313" y="572700"/>
            <a:ext cx="2826513" cy="4436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69" name="Shape 1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Shape 1670"/>
          <p:cNvSpPr txBox="1"/>
          <p:nvPr/>
        </p:nvSpPr>
        <p:spPr>
          <a:xfrm>
            <a:off x="311700" y="2103150"/>
            <a:ext cx="85206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/>
              <a:t>Path Hashing for Redis?</a:t>
            </a:r>
            <a:endParaRPr sz="5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4" name="Shape 1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" name="Shape 16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ko"/>
              <a:t>Path Hashing for Redis?</a:t>
            </a:r>
            <a:endParaRPr/>
          </a:p>
        </p:txBody>
      </p:sp>
      <p:sp>
        <p:nvSpPr>
          <p:cNvPr id="1676" name="Shape 16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i="1" lang="ko"/>
              <a:t>dict.h / dict.c</a:t>
            </a:r>
            <a:r>
              <a:rPr lang="ko"/>
              <a:t> 에</a:t>
            </a:r>
            <a:r>
              <a:rPr lang="ko"/>
              <a:t>서 Redis는 Chained hashing을 사용하고 있음</a:t>
            </a:r>
            <a:br>
              <a:rPr lang="ko"/>
            </a:br>
            <a:endParaRPr/>
          </a:p>
          <a:p>
            <a: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ko"/>
              <a:t>Expand / Incremental Rehashing</a:t>
            </a:r>
            <a:br>
              <a:rPr lang="ko"/>
            </a:br>
            <a:endParaRPr/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</a:pPr>
            <a:r>
              <a:rPr lang="ko"/>
              <a:t>고려할 점… 문제점… 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Incremental Rehashing을 할 때, second dict table에서 진행하게 된다.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이때 사용량이 갑자기 엄청나게 증가하게되면, Rehashing중에 second dict table마저 가득 차게 될 수 있다.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why...? Chained hashing과는 다르게 path hashing은 standby cell의 개수가 정해지기 때문에...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Additional Chaining…?으로 데이터를 유지해야할 필요성이 있어 보임.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double path hashing을 사용하게되면, rehashing때 traverse를 총 4번 해야함</a:t>
            </a:r>
            <a:endParaRPr/>
          </a:p>
          <a:p>
            <a: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ko"/>
              <a:t>Single thread인 redis에서는 부하가 걸릴 수 있음.</a:t>
            </a:r>
            <a:endParaRPr/>
          </a:p>
          <a:p>
            <a: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ko"/>
              <a:t>1 table Rehashing은 어떨까??</a:t>
            </a:r>
            <a:endParaRPr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80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Shape 1681"/>
          <p:cNvSpPr txBox="1"/>
          <p:nvPr/>
        </p:nvSpPr>
        <p:spPr>
          <a:xfrm>
            <a:off x="311700" y="2103150"/>
            <a:ext cx="8520600" cy="93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ko" sz="5200"/>
              <a:t>Q / A</a:t>
            </a:r>
            <a:endParaRPr sz="52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Shape 1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2850" y="246350"/>
            <a:ext cx="4211148" cy="11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455875" y="1381525"/>
            <a:ext cx="4374049" cy="116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76611" y="2474413"/>
            <a:ext cx="3540664" cy="1486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29000" y="4141427"/>
            <a:ext cx="3448050" cy="885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