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316" r:id="rId3"/>
    <p:sldId id="364" r:id="rId4"/>
    <p:sldId id="319" r:id="rId5"/>
    <p:sldId id="365" r:id="rId6"/>
    <p:sldId id="366" r:id="rId7"/>
    <p:sldId id="326" r:id="rId8"/>
    <p:sldId id="343" r:id="rId9"/>
    <p:sldId id="369" r:id="rId10"/>
    <p:sldId id="368" r:id="rId11"/>
    <p:sldId id="373" r:id="rId12"/>
    <p:sldId id="370" r:id="rId13"/>
    <p:sldId id="372" r:id="rId14"/>
    <p:sldId id="376" r:id="rId15"/>
    <p:sldId id="375" r:id="rId16"/>
    <p:sldId id="378" r:id="rId17"/>
    <p:sldId id="379" r:id="rId18"/>
    <p:sldId id="380" r:id="rId19"/>
    <p:sldId id="374" r:id="rId20"/>
    <p:sldId id="363" r:id="rId21"/>
    <p:sldId id="367" r:id="rId22"/>
    <p:sldId id="377" r:id="rId23"/>
    <p:sldId id="258" r:id="rId2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7" autoAdjust="0"/>
    <p:restoredTop sz="87765" autoAdjust="0"/>
  </p:normalViewPr>
  <p:slideViewPr>
    <p:cSldViewPr snapToGrid="0">
      <p:cViewPr varScale="1">
        <p:scale>
          <a:sx n="87" d="100"/>
          <a:sy n="87" d="100"/>
        </p:scale>
        <p:origin x="120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194AB-EBD5-4C9B-9331-55B48D2D255A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E6791-419F-44A9-AB7C-FE3EB686E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369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1607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4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565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6992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282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837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096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931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434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244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677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828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latency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 기능을 제공하지 않고 있기 때문에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각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clflush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instruction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마다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추가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DRAM access latency 120nsec</a:t>
            </a: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 update : NVWAL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copy-on-write overhead / FASH,FAST  overhead of flushing the updated new record</a:t>
            </a: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fewer number of store instructions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in-place record insert &lt; volatile buffer caching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clflush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To persist the new record in free space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 time is independent of read latency of PM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5586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 Record size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커감에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따라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FAST, FASH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는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fixed-sized slot-header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사용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 record size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가 작으면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slotted-page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가 더 많은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record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를 가지고 있을 수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.  Slot header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복사 수에 따른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clflush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개수 증가</a:t>
            </a:r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15199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198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1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53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436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Restricted Transactional Memory</a:t>
            </a:r>
          </a:p>
          <a:p>
            <a:pPr latinLnBrk="1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x86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명령어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782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336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95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0B051-D010-49EC-8A03-DFAA2746BC8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80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A8427A-FA27-4814-94A0-016418C9E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F7DD92-5BC7-4616-9CC5-647E34716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F6A844-8986-4420-9D06-67519C0E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14DEA4-9BEF-4E10-9632-4F731E34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FFA364-7869-4A56-AA62-FFA15D0B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57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EA598-B129-4056-BA33-E4347B38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F9CC7E-8DE0-4A40-8EF1-6D7502BE6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475D32-CD3E-4924-AB48-57EFD7B2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3F5BE8-FC34-4077-A8F3-DCD16942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C22F1F-4054-4F31-AD58-B1B679A4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99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B6BE85E-E7DE-4A24-942C-0FCF15F2A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B32EC97-7566-4ED8-85A9-7FFA5B762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01B01C-D51A-4BD2-BBC7-C119F10F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F7CC64-FF77-4CE2-BB4B-77B431C6F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058700-7464-4B8D-B99B-A9D5CFE8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31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D78E8F-A022-4B32-A51E-AA46EE70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996155-F301-466E-BD3B-06FDDA256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1EB872-488C-4BE1-9405-8587A16F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8BA19F-91CA-41BE-BF0E-FB5E55AC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67DC23-08B2-4F9F-8050-3710349C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60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8B6035-15F6-4C35-B87E-20B078558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BDAB4A-CD01-429A-8D50-C11AF11E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73B3BE-2576-4A8E-ADB5-6F90777E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E97877-4AFB-4D22-816C-B5F826D4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9BE3EB-942E-497B-9C22-54771DC4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32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710585-A87A-40B6-9572-70503AEB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AD4479-F7D7-4EBF-8C4D-5FC10EBC7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4A7967-B61E-4E52-BA33-0CBE0ABB4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147FB92-8CDD-443E-A3C0-1DCCBDFA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C9D207-F318-4D33-B1DA-53CD70A5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2FA3E7-39C8-4559-B97F-0DEA2A5B9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867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087BE-FC4B-484A-A230-F67E9F8D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A31E79-6E49-4897-9F13-536120FD0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B047845-15FF-4A3C-B7D8-E4B0F97DD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37EBE76-2931-4931-B165-86AB2745A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0D1001D-EDEF-465E-A8BB-058131EED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13DF3BE-0914-4E8E-9432-96FC3B1E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FFED9E3-952A-4764-8520-64B1B7D2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26933E2-1504-41EB-AEFF-C732E1E6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121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B6013A-0CAA-4970-94DA-E48125D74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7A74E94-0926-4E17-8331-2D8859D7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245602E-568C-4DDF-8C49-D2751709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00FB58-9873-4C9A-B666-F870F966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60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D3AFA32-B54C-4AC7-95D2-A65F2B2F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8EA3E2F-7883-4114-92AC-1637EB5C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5BB0AC-887E-4A99-9940-9AB9EE67E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676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862EE8-3986-4FE3-A2F0-1912FE4F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19871D-7B9E-42EB-9F0C-B8C602AED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6745652-AC0A-4CFA-B028-EB543EBB9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192ED9-8AA5-4794-AFDF-EB47AF96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A519274-CCBB-4B0D-8CD0-34F1C1A1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0BA689-95D5-4B64-AD91-8E10F1AC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92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574275-762E-4A92-98A2-19E82CA0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1FC557A-DB67-4AC9-A5CE-CF9D11F68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C5605B5-07B6-494F-A07A-D6E372F36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E0EBDAC-6605-489B-9554-F80502B8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368A13-FA47-4CA2-8E0A-E79DA097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A377F3-F7E9-4545-9E66-FAD1F5ED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549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76C5307-D6D0-4CFA-8A34-2C6979DF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C772CA-EB66-444C-BDE1-136CFE470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AD579E-B627-4C7D-A311-45181E1F6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08D10-E0FB-4115-BFA1-6152615C391E}" type="datetimeFigureOut">
              <a:rPr lang="ko-KR" altLang="en-US" smtClean="0"/>
              <a:t>2018-02-12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376519-774E-403D-9FBF-2F25E1667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B26DB7-85C8-431B-BD70-D482AFAC8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E1EF-3309-478F-A3F5-A72A0F390D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02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AD2238-FA2D-4F87-9271-E5E5A198A445}"/>
              </a:ext>
            </a:extLst>
          </p:cNvPr>
          <p:cNvSpPr txBox="1"/>
          <p:nvPr/>
        </p:nvSpPr>
        <p:spPr>
          <a:xfrm>
            <a:off x="1348976" y="2161378"/>
            <a:ext cx="9742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atin typeface="나눔바른고딕OTF Light"/>
                <a:cs typeface="Calibri" panose="020F0502020204030204" pitchFamily="34" charset="0"/>
              </a:rPr>
              <a:t>Failure-Atomic Slotted Paging </a:t>
            </a:r>
          </a:p>
          <a:p>
            <a:pPr algn="ctr"/>
            <a:r>
              <a:rPr lang="en-US" altLang="ko-KR" sz="3600" b="1" dirty="0">
                <a:latin typeface="나눔바른고딕OTF Light"/>
                <a:cs typeface="Calibri" panose="020F0502020204030204" pitchFamily="34" charset="0"/>
              </a:rPr>
              <a:t>for Persistent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2394C-88BE-487C-9080-2C4C7A11508C}"/>
              </a:ext>
            </a:extLst>
          </p:cNvPr>
          <p:cNvSpPr txBox="1"/>
          <p:nvPr/>
        </p:nvSpPr>
        <p:spPr>
          <a:xfrm>
            <a:off x="8910579" y="4902781"/>
            <a:ext cx="2894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err="1">
                <a:latin typeface="Century Schoolbook" panose="02040604050505020304" pitchFamily="18" charset="0"/>
              </a:rPr>
              <a:t>Jihwan</a:t>
            </a:r>
            <a:r>
              <a:rPr lang="en-US" altLang="ko-KR" sz="2400" dirty="0">
                <a:latin typeface="Century Schoolbook" panose="02040604050505020304" pitchFamily="18" charset="0"/>
              </a:rPr>
              <a:t> Lee</a:t>
            </a:r>
            <a:r>
              <a:rPr lang="en-US" altLang="ko-KR" dirty="0">
                <a:latin typeface="Century Schoolbook" panose="020406040505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0B48BE-88A1-43D1-A5B7-FA9428ACC53B}"/>
              </a:ext>
            </a:extLst>
          </p:cNvPr>
          <p:cNvSpPr txBox="1"/>
          <p:nvPr/>
        </p:nvSpPr>
        <p:spPr>
          <a:xfrm>
            <a:off x="1919450" y="3575871"/>
            <a:ext cx="8601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/>
              </a:rPr>
              <a:t>ASPLOS’ 17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3DCED1B2-850C-4485-84CD-0111AE20B329}"/>
              </a:ext>
            </a:extLst>
          </p:cNvPr>
          <p:cNvCxnSpPr>
            <a:cxnSpLocks/>
          </p:cNvCxnSpPr>
          <p:nvPr/>
        </p:nvCxnSpPr>
        <p:spPr>
          <a:xfrm>
            <a:off x="2387600" y="3361707"/>
            <a:ext cx="7416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04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10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Failure-Atomic Slotted Paging 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텍스트 상자 1">
            <a:extLst>
              <a:ext uri="{FF2B5EF4-FFF2-40B4-BE49-F238E27FC236}">
                <a16:creationId xmlns:a16="http://schemas.microsoft.com/office/drawing/2014/main" id="{A880EB6D-64CF-4067-BC9C-63DFF335874D}"/>
              </a:ext>
            </a:extLst>
          </p:cNvPr>
          <p:cNvSpPr txBox="1"/>
          <p:nvPr/>
        </p:nvSpPr>
        <p:spPr>
          <a:xfrm>
            <a:off x="945372" y="1208080"/>
            <a:ext cx="10843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 Update</a:t>
            </a: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1) Adding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updated record in free space</a:t>
            </a: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</a:t>
            </a: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Atomically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replacing the offset of the previous record so that the previous record is marked as deleted</a:t>
            </a:r>
          </a:p>
          <a:p>
            <a:pPr>
              <a:lnSpc>
                <a:spcPct val="150000"/>
              </a:lnSpc>
            </a:pP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6" name="텍스트 상자 1">
            <a:extLst>
              <a:ext uri="{FF2B5EF4-FFF2-40B4-BE49-F238E27FC236}">
                <a16:creationId xmlns:a16="http://schemas.microsoft.com/office/drawing/2014/main" id="{420C8AFF-EDCC-48E2-9108-3FA5A58A6686}"/>
              </a:ext>
            </a:extLst>
          </p:cNvPr>
          <p:cNvSpPr txBox="1"/>
          <p:nvPr/>
        </p:nvSpPr>
        <p:spPr>
          <a:xfrm>
            <a:off x="945372" y="3776845"/>
            <a:ext cx="10578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 Deletion</a:t>
            </a: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1) </a:t>
            </a: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Atomically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invalidating the record by deleting its offset from the record offset array and decreasing the number of records</a:t>
            </a:r>
          </a:p>
          <a:p>
            <a:pPr>
              <a:lnSpc>
                <a:spcPct val="150000"/>
              </a:lnSpc>
            </a:pP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D73AE520-0A9D-4115-9E50-BFF98B757CE7}"/>
              </a:ext>
            </a:extLst>
          </p:cNvPr>
          <p:cNvGrpSpPr/>
          <p:nvPr/>
        </p:nvGrpSpPr>
        <p:grpSpPr>
          <a:xfrm>
            <a:off x="2031569" y="2527795"/>
            <a:ext cx="7978074" cy="1487799"/>
            <a:chOff x="885684" y="2397671"/>
            <a:chExt cx="7978074" cy="148779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6E16BEF-BDE2-4A4F-8663-816E4149AFDB}"/>
                </a:ext>
              </a:extLst>
            </p:cNvPr>
            <p:cNvSpPr txBox="1"/>
            <p:nvPr/>
          </p:nvSpPr>
          <p:spPr>
            <a:xfrm>
              <a:off x="6153969" y="3511009"/>
              <a:ext cx="269246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   900                1000     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4FFD9E5-7975-4AA4-ABC7-F3374BFCCF3E}"/>
                </a:ext>
              </a:extLst>
            </p:cNvPr>
            <p:cNvSpPr txBox="1"/>
            <p:nvPr/>
          </p:nvSpPr>
          <p:spPr>
            <a:xfrm>
              <a:off x="1707920" y="2397671"/>
              <a:ext cx="1266693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Slot Header 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23" name="직사각형 15">
              <a:extLst>
                <a:ext uri="{FF2B5EF4-FFF2-40B4-BE49-F238E27FC236}">
                  <a16:creationId xmlns:a16="http://schemas.microsoft.com/office/drawing/2014/main" id="{3B891641-3633-40D5-AA83-A92BBA997CA8}"/>
                </a:ext>
              </a:extLst>
            </p:cNvPr>
            <p:cNvSpPr/>
            <p:nvPr/>
          </p:nvSpPr>
          <p:spPr bwMode="auto">
            <a:xfrm>
              <a:off x="2663428" y="3297006"/>
              <a:ext cx="561393" cy="299454"/>
            </a:xfrm>
            <a:prstGeom prst="rect">
              <a:avLst/>
            </a:prstGeom>
            <a:solidFill>
              <a:srgbClr val="9C5BCD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900</a:t>
              </a: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D0A11030-4325-483B-9183-76B20C77316B}"/>
                </a:ext>
              </a:extLst>
            </p:cNvPr>
            <p:cNvSpPr/>
            <p:nvPr/>
          </p:nvSpPr>
          <p:spPr bwMode="auto">
            <a:xfrm>
              <a:off x="3221617" y="3296762"/>
              <a:ext cx="567982" cy="299407"/>
            </a:xfrm>
            <a:prstGeom prst="rect">
              <a:avLst/>
            </a:prstGeom>
            <a:solidFill>
              <a:srgbClr val="9C5BCD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</a:p>
          </p:txBody>
        </p:sp>
        <p:sp>
          <p:nvSpPr>
            <p:cNvPr id="25" name="직사각형 15">
              <a:extLst>
                <a:ext uri="{FF2B5EF4-FFF2-40B4-BE49-F238E27FC236}">
                  <a16:creationId xmlns:a16="http://schemas.microsoft.com/office/drawing/2014/main" id="{EFC75B16-B4DB-4F37-8A75-8F4CBD671BB4}"/>
                </a:ext>
              </a:extLst>
            </p:cNvPr>
            <p:cNvSpPr/>
            <p:nvPr/>
          </p:nvSpPr>
          <p:spPr bwMode="auto">
            <a:xfrm>
              <a:off x="3789599" y="3296763"/>
              <a:ext cx="2797051" cy="299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Free space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53C688-D6B6-49FC-8167-E30293B7FFD5}"/>
                </a:ext>
              </a:extLst>
            </p:cNvPr>
            <p:cNvSpPr txBox="1"/>
            <p:nvPr/>
          </p:nvSpPr>
          <p:spPr>
            <a:xfrm>
              <a:off x="6847244" y="2837238"/>
              <a:ext cx="192803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Record Content Area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27" name="오른쪽 중괄호 64">
              <a:extLst>
                <a:ext uri="{FF2B5EF4-FFF2-40B4-BE49-F238E27FC236}">
                  <a16:creationId xmlns:a16="http://schemas.microsoft.com/office/drawing/2014/main" id="{F2CE07B4-DED9-48C2-A6FB-8FDD32613ADF}"/>
                </a:ext>
              </a:extLst>
            </p:cNvPr>
            <p:cNvSpPr/>
            <p:nvPr/>
          </p:nvSpPr>
          <p:spPr bwMode="auto">
            <a:xfrm rot="16200000">
              <a:off x="7655424" y="2081979"/>
              <a:ext cx="139338" cy="2277330"/>
            </a:xfrm>
            <a:prstGeom prst="rightBrace">
              <a:avLst>
                <a:gd name="adj1" fmla="val 34241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endParaRPr lang="ko-KR" altLang="en-US" sz="1400">
                <a:solidFill>
                  <a:prstClr val="black"/>
                </a:solidFill>
                <a:latin typeface="Arial" charset="0"/>
                <a:ea typeface="맑은 고딕" panose="020B0503020000020004" pitchFamily="50" charset="-127"/>
              </a:endParaRPr>
            </a:p>
          </p:txBody>
        </p:sp>
        <p:grpSp>
          <p:nvGrpSpPr>
            <p:cNvPr id="28" name="Group 29">
              <a:extLst>
                <a:ext uri="{FF2B5EF4-FFF2-40B4-BE49-F238E27FC236}">
                  <a16:creationId xmlns:a16="http://schemas.microsoft.com/office/drawing/2014/main" id="{78B73294-D065-40F9-9204-72BF91B6B1EC}"/>
                </a:ext>
              </a:extLst>
            </p:cNvPr>
            <p:cNvGrpSpPr/>
            <p:nvPr/>
          </p:nvGrpSpPr>
          <p:grpSpPr>
            <a:xfrm>
              <a:off x="885684" y="2732989"/>
              <a:ext cx="2906431" cy="584829"/>
              <a:chOff x="2084914" y="727640"/>
              <a:chExt cx="4018559" cy="763599"/>
            </a:xfrm>
          </p:grpSpPr>
          <p:cxnSp>
            <p:nvCxnSpPr>
              <p:cNvPr id="45" name="Straight Connector 19">
                <a:extLst>
                  <a:ext uri="{FF2B5EF4-FFF2-40B4-BE49-F238E27FC236}">
                    <a16:creationId xmlns:a16="http://schemas.microsoft.com/office/drawing/2014/main" id="{D7DD75DA-BF49-4D51-A772-1C09E54B960B}"/>
                  </a:ext>
                </a:extLst>
              </p:cNvPr>
              <p:cNvCxnSpPr>
                <a:cxnSpLocks/>
                <a:endCxn id="47" idx="2"/>
              </p:cNvCxnSpPr>
              <p:nvPr/>
            </p:nvCxnSpPr>
            <p:spPr bwMode="auto">
              <a:xfrm flipV="1">
                <a:off x="6102578" y="1077354"/>
                <a:ext cx="895" cy="35529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105">
                <a:extLst>
                  <a:ext uri="{FF2B5EF4-FFF2-40B4-BE49-F238E27FC236}">
                    <a16:creationId xmlns:a16="http://schemas.microsoft.com/office/drawing/2014/main" id="{14E88706-603A-4915-81B5-4D2DD1EFFE0C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 bwMode="auto">
              <a:xfrm flipV="1">
                <a:off x="2084914" y="1077354"/>
                <a:ext cx="6550" cy="41388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7" name="오른쪽 중괄호 64">
                <a:extLst>
                  <a:ext uri="{FF2B5EF4-FFF2-40B4-BE49-F238E27FC236}">
                    <a16:creationId xmlns:a16="http://schemas.microsoft.com/office/drawing/2014/main" id="{0EC686C8-482F-4AFE-B07C-D261B3FFC4F9}"/>
                  </a:ext>
                </a:extLst>
              </p:cNvPr>
              <p:cNvSpPr/>
              <p:nvPr/>
            </p:nvSpPr>
            <p:spPr bwMode="auto">
              <a:xfrm rot="16200000">
                <a:off x="3922611" y="-1103507"/>
                <a:ext cx="349715" cy="4012009"/>
              </a:xfrm>
              <a:prstGeom prst="rightBrace">
                <a:avLst>
                  <a:gd name="adj1" fmla="val 34241"/>
                  <a:gd name="adj2" fmla="val 5000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>
                  <a:solidFill>
                    <a:prstClr val="black"/>
                  </a:solidFill>
                  <a:latin typeface="Arial" charset="0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721FFECC-5FAA-4392-B88A-F9350A42F370}"/>
                </a:ext>
              </a:extLst>
            </p:cNvPr>
            <p:cNvSpPr/>
            <p:nvPr/>
          </p:nvSpPr>
          <p:spPr bwMode="auto">
            <a:xfrm>
              <a:off x="6586426" y="3296763"/>
              <a:ext cx="1130004" cy="2993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Key = 10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9E780456-D22D-4B67-8422-C0ADDA4F1DF1}"/>
                </a:ext>
              </a:extLst>
            </p:cNvPr>
            <p:cNvSpPr/>
            <p:nvPr/>
          </p:nvSpPr>
          <p:spPr bwMode="auto">
            <a:xfrm>
              <a:off x="7716430" y="3296763"/>
              <a:ext cx="1130004" cy="2993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Key = 30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F5FAAE4F-5EED-4932-B07B-A3F9EC2E63E3}"/>
                </a:ext>
              </a:extLst>
            </p:cNvPr>
            <p:cNvGrpSpPr/>
            <p:nvPr/>
          </p:nvGrpSpPr>
          <p:grpSpPr>
            <a:xfrm>
              <a:off x="885684" y="3296763"/>
              <a:ext cx="1795545" cy="300222"/>
              <a:chOff x="529324" y="4544424"/>
              <a:chExt cx="1795545" cy="300222"/>
            </a:xfrm>
          </p:grpSpPr>
          <p:sp>
            <p:nvSpPr>
              <p:cNvPr id="32" name="직사각형 15">
                <a:extLst>
                  <a:ext uri="{FF2B5EF4-FFF2-40B4-BE49-F238E27FC236}">
                    <a16:creationId xmlns:a16="http://schemas.microsoft.com/office/drawing/2014/main" id="{24F3F9E0-8538-4164-AB2D-3F43CFFF6D8F}"/>
                  </a:ext>
                </a:extLst>
              </p:cNvPr>
              <p:cNvSpPr/>
              <p:nvPr/>
            </p:nvSpPr>
            <p:spPr bwMode="auto">
              <a:xfrm>
                <a:off x="529324" y="4544706"/>
                <a:ext cx="360000" cy="29994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직사각형 93">
                <a:extLst>
                  <a:ext uri="{FF2B5EF4-FFF2-40B4-BE49-F238E27FC236}">
                    <a16:creationId xmlns:a16="http://schemas.microsoft.com/office/drawing/2014/main" id="{16F932AE-ECA3-43D8-9CC8-A94BB85FF528}"/>
                  </a:ext>
                </a:extLst>
              </p:cNvPr>
              <p:cNvSpPr/>
              <p:nvPr/>
            </p:nvSpPr>
            <p:spPr bwMode="auto">
              <a:xfrm>
                <a:off x="1964869" y="4544424"/>
                <a:ext cx="360000" cy="29994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직사각형 15">
                <a:extLst>
                  <a:ext uri="{FF2B5EF4-FFF2-40B4-BE49-F238E27FC236}">
                    <a16:creationId xmlns:a16="http://schemas.microsoft.com/office/drawing/2014/main" id="{267A0DA3-66B1-480D-8021-07E3120E0BF2}"/>
                  </a:ext>
                </a:extLst>
              </p:cNvPr>
              <p:cNvSpPr/>
              <p:nvPr/>
            </p:nvSpPr>
            <p:spPr bwMode="auto">
              <a:xfrm>
                <a:off x="888183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직사각형 15">
                <a:extLst>
                  <a:ext uri="{FF2B5EF4-FFF2-40B4-BE49-F238E27FC236}">
                    <a16:creationId xmlns:a16="http://schemas.microsoft.com/office/drawing/2014/main" id="{3F2E636C-86BA-4E2D-8BB4-A4D485B7F356}"/>
                  </a:ext>
                </a:extLst>
              </p:cNvPr>
              <p:cNvSpPr/>
              <p:nvPr/>
            </p:nvSpPr>
            <p:spPr bwMode="auto">
              <a:xfrm>
                <a:off x="1248183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직사각형 15">
                <a:extLst>
                  <a:ext uri="{FF2B5EF4-FFF2-40B4-BE49-F238E27FC236}">
                    <a16:creationId xmlns:a16="http://schemas.microsoft.com/office/drawing/2014/main" id="{A06017D6-33FD-4EFC-A094-0CF4FC0CABCB}"/>
                  </a:ext>
                </a:extLst>
              </p:cNvPr>
              <p:cNvSpPr/>
              <p:nvPr/>
            </p:nvSpPr>
            <p:spPr bwMode="auto">
              <a:xfrm>
                <a:off x="1604869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5B80DBAB-F2EF-49B4-9DAA-DD99FD275A8B}"/>
              </a:ext>
            </a:extLst>
          </p:cNvPr>
          <p:cNvGrpSpPr/>
          <p:nvPr/>
        </p:nvGrpSpPr>
        <p:grpSpPr>
          <a:xfrm>
            <a:off x="4935484" y="3421180"/>
            <a:ext cx="2802173" cy="562618"/>
            <a:chOff x="4900010" y="3945926"/>
            <a:chExt cx="2802173" cy="56261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E0A2F13-3AE2-46D2-8251-11C3A88FEA3A}"/>
                </a:ext>
              </a:extLst>
            </p:cNvPr>
            <p:cNvSpPr txBox="1"/>
            <p:nvPr/>
          </p:nvSpPr>
          <p:spPr>
            <a:xfrm>
              <a:off x="6361239" y="4200767"/>
              <a:ext cx="1050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/>
                <a:t>800</a:t>
              </a:r>
              <a:endParaRPr lang="ko-KR" altLang="en-US" sz="1400" dirty="0"/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52949667-A353-42A9-9684-60E03D83D80C}"/>
                </a:ext>
              </a:extLst>
            </p:cNvPr>
            <p:cNvSpPr/>
            <p:nvPr/>
          </p:nvSpPr>
          <p:spPr bwMode="auto">
            <a:xfrm>
              <a:off x="6572179" y="3945926"/>
              <a:ext cx="1130004" cy="298447"/>
            </a:xfrm>
            <a:prstGeom prst="rect">
              <a:avLst/>
            </a:prstGeom>
            <a:solidFill>
              <a:srgbClr val="E6E6E6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= 10</a:t>
              </a:r>
              <a:endParaRPr lang="ko-KR" alt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직사각형 15">
              <a:extLst>
                <a:ext uri="{FF2B5EF4-FFF2-40B4-BE49-F238E27FC236}">
                  <a16:creationId xmlns:a16="http://schemas.microsoft.com/office/drawing/2014/main" id="{C4D85675-E191-4EBC-B4F4-3FDE7DCD5A57}"/>
                </a:ext>
              </a:extLst>
            </p:cNvPr>
            <p:cNvSpPr/>
            <p:nvPr/>
          </p:nvSpPr>
          <p:spPr bwMode="auto">
            <a:xfrm>
              <a:off x="4900010" y="3945926"/>
              <a:ext cx="1673344" cy="299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Free space</a:t>
              </a: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60584D9F-6645-436D-BE4C-74E2C6CEE78F}"/>
              </a:ext>
            </a:extLst>
          </p:cNvPr>
          <p:cNvGrpSpPr/>
          <p:nvPr/>
        </p:nvGrpSpPr>
        <p:grpSpPr>
          <a:xfrm>
            <a:off x="3822377" y="3371356"/>
            <a:ext cx="4992234" cy="354909"/>
            <a:chOff x="3827114" y="3886433"/>
            <a:chExt cx="4992234" cy="354909"/>
          </a:xfrm>
        </p:grpSpPr>
        <p:sp>
          <p:nvSpPr>
            <p:cNvPr id="4" name="1/2 액자 3">
              <a:extLst>
                <a:ext uri="{FF2B5EF4-FFF2-40B4-BE49-F238E27FC236}">
                  <a16:creationId xmlns:a16="http://schemas.microsoft.com/office/drawing/2014/main" id="{9C8AE1B1-E8B7-4426-BECD-55AC3FEDC1FE}"/>
                </a:ext>
              </a:extLst>
            </p:cNvPr>
            <p:cNvSpPr/>
            <p:nvPr/>
          </p:nvSpPr>
          <p:spPr>
            <a:xfrm rot="13586587">
              <a:off x="8434582" y="3675045"/>
              <a:ext cx="173378" cy="596154"/>
            </a:xfrm>
            <a:prstGeom prst="halfFram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직사각형 15">
              <a:extLst>
                <a:ext uri="{FF2B5EF4-FFF2-40B4-BE49-F238E27FC236}">
                  <a16:creationId xmlns:a16="http://schemas.microsoft.com/office/drawing/2014/main" id="{1C9C0ECB-5219-4A40-91DF-0ECE90320C14}"/>
                </a:ext>
              </a:extLst>
            </p:cNvPr>
            <p:cNvSpPr/>
            <p:nvPr/>
          </p:nvSpPr>
          <p:spPr bwMode="auto">
            <a:xfrm>
              <a:off x="3827114" y="3941888"/>
              <a:ext cx="561393" cy="299454"/>
            </a:xfrm>
            <a:prstGeom prst="rect">
              <a:avLst/>
            </a:prstGeom>
            <a:solidFill>
              <a:srgbClr val="9C5BCD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800</a:t>
              </a:r>
            </a:p>
          </p:txBody>
        </p: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0D8A795C-6D58-41CE-8EB5-DE8F57C3FBDE}"/>
              </a:ext>
            </a:extLst>
          </p:cNvPr>
          <p:cNvGrpSpPr/>
          <p:nvPr/>
        </p:nvGrpSpPr>
        <p:grpSpPr>
          <a:xfrm>
            <a:off x="2031569" y="4983814"/>
            <a:ext cx="7978074" cy="1487799"/>
            <a:chOff x="885684" y="2397671"/>
            <a:chExt cx="7978074" cy="148779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1222988-DE5A-4CC1-BC3B-268574DD1812}"/>
                </a:ext>
              </a:extLst>
            </p:cNvPr>
            <p:cNvSpPr txBox="1"/>
            <p:nvPr/>
          </p:nvSpPr>
          <p:spPr>
            <a:xfrm>
              <a:off x="6153969" y="3511009"/>
              <a:ext cx="269246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   900                1000     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9AD20D9-7A8D-4844-A683-CD1F7B092224}"/>
                </a:ext>
              </a:extLst>
            </p:cNvPr>
            <p:cNvSpPr txBox="1"/>
            <p:nvPr/>
          </p:nvSpPr>
          <p:spPr>
            <a:xfrm>
              <a:off x="1707920" y="2397671"/>
              <a:ext cx="1266693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Slot Header 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6" name="직사각형 15">
              <a:extLst>
                <a:ext uri="{FF2B5EF4-FFF2-40B4-BE49-F238E27FC236}">
                  <a16:creationId xmlns:a16="http://schemas.microsoft.com/office/drawing/2014/main" id="{73CA29D3-0077-4EF5-93E5-AFD5BB92480F}"/>
                </a:ext>
              </a:extLst>
            </p:cNvPr>
            <p:cNvSpPr/>
            <p:nvPr/>
          </p:nvSpPr>
          <p:spPr bwMode="auto">
            <a:xfrm>
              <a:off x="2663428" y="3297006"/>
              <a:ext cx="561393" cy="299454"/>
            </a:xfrm>
            <a:prstGeom prst="rect">
              <a:avLst/>
            </a:prstGeom>
            <a:solidFill>
              <a:srgbClr val="9C5BCD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900</a:t>
              </a:r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18FBDFA7-8F34-4FBB-98EE-725476C377C6}"/>
                </a:ext>
              </a:extLst>
            </p:cNvPr>
            <p:cNvSpPr/>
            <p:nvPr/>
          </p:nvSpPr>
          <p:spPr bwMode="auto">
            <a:xfrm>
              <a:off x="3221617" y="3296762"/>
              <a:ext cx="567982" cy="299407"/>
            </a:xfrm>
            <a:prstGeom prst="rect">
              <a:avLst/>
            </a:prstGeom>
            <a:solidFill>
              <a:srgbClr val="9C5BCD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</a:p>
          </p:txBody>
        </p:sp>
        <p:sp>
          <p:nvSpPr>
            <p:cNvPr id="58" name="직사각형 15">
              <a:extLst>
                <a:ext uri="{FF2B5EF4-FFF2-40B4-BE49-F238E27FC236}">
                  <a16:creationId xmlns:a16="http://schemas.microsoft.com/office/drawing/2014/main" id="{637EC156-E551-4462-893B-C0E87CD5173E}"/>
                </a:ext>
              </a:extLst>
            </p:cNvPr>
            <p:cNvSpPr/>
            <p:nvPr/>
          </p:nvSpPr>
          <p:spPr bwMode="auto">
            <a:xfrm>
              <a:off x="3789599" y="3296763"/>
              <a:ext cx="2797051" cy="299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Free space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8660976-4BC8-4EA3-80A4-99B2BFA6930C}"/>
                </a:ext>
              </a:extLst>
            </p:cNvPr>
            <p:cNvSpPr txBox="1"/>
            <p:nvPr/>
          </p:nvSpPr>
          <p:spPr>
            <a:xfrm>
              <a:off x="6847244" y="2837238"/>
              <a:ext cx="192803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Record Content Area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60" name="오른쪽 중괄호 64">
              <a:extLst>
                <a:ext uri="{FF2B5EF4-FFF2-40B4-BE49-F238E27FC236}">
                  <a16:creationId xmlns:a16="http://schemas.microsoft.com/office/drawing/2014/main" id="{B3389465-8A06-475C-80DC-D20F29AAE594}"/>
                </a:ext>
              </a:extLst>
            </p:cNvPr>
            <p:cNvSpPr/>
            <p:nvPr/>
          </p:nvSpPr>
          <p:spPr bwMode="auto">
            <a:xfrm rot="16200000">
              <a:off x="7655424" y="2081979"/>
              <a:ext cx="139338" cy="2277330"/>
            </a:xfrm>
            <a:prstGeom prst="rightBrace">
              <a:avLst>
                <a:gd name="adj1" fmla="val 34241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endParaRPr lang="ko-KR" altLang="en-US" sz="1400">
                <a:solidFill>
                  <a:prstClr val="black"/>
                </a:solidFill>
                <a:latin typeface="Arial" charset="0"/>
                <a:ea typeface="맑은 고딕" panose="020B0503020000020004" pitchFamily="50" charset="-127"/>
              </a:endParaRPr>
            </a:p>
          </p:txBody>
        </p:sp>
        <p:grpSp>
          <p:nvGrpSpPr>
            <p:cNvPr id="61" name="Group 29">
              <a:extLst>
                <a:ext uri="{FF2B5EF4-FFF2-40B4-BE49-F238E27FC236}">
                  <a16:creationId xmlns:a16="http://schemas.microsoft.com/office/drawing/2014/main" id="{D1199181-B69E-4C4E-9F1D-03C09D73C198}"/>
                </a:ext>
              </a:extLst>
            </p:cNvPr>
            <p:cNvGrpSpPr/>
            <p:nvPr/>
          </p:nvGrpSpPr>
          <p:grpSpPr>
            <a:xfrm>
              <a:off x="885684" y="2732989"/>
              <a:ext cx="2906431" cy="584829"/>
              <a:chOff x="2084914" y="727640"/>
              <a:chExt cx="4018559" cy="763599"/>
            </a:xfrm>
          </p:grpSpPr>
          <p:cxnSp>
            <p:nvCxnSpPr>
              <p:cNvPr id="70" name="Straight Connector 19">
                <a:extLst>
                  <a:ext uri="{FF2B5EF4-FFF2-40B4-BE49-F238E27FC236}">
                    <a16:creationId xmlns:a16="http://schemas.microsoft.com/office/drawing/2014/main" id="{8614B9E9-03E3-4650-8AD7-F4D35AA95178}"/>
                  </a:ext>
                </a:extLst>
              </p:cNvPr>
              <p:cNvCxnSpPr>
                <a:cxnSpLocks/>
                <a:endCxn id="72" idx="2"/>
              </p:cNvCxnSpPr>
              <p:nvPr/>
            </p:nvCxnSpPr>
            <p:spPr bwMode="auto">
              <a:xfrm flipV="1">
                <a:off x="6102578" y="1077354"/>
                <a:ext cx="895" cy="35529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105">
                <a:extLst>
                  <a:ext uri="{FF2B5EF4-FFF2-40B4-BE49-F238E27FC236}">
                    <a16:creationId xmlns:a16="http://schemas.microsoft.com/office/drawing/2014/main" id="{B0446605-5B78-466B-93F0-07D016A0C4A4}"/>
                  </a:ext>
                </a:extLst>
              </p:cNvPr>
              <p:cNvCxnSpPr>
                <a:cxnSpLocks/>
                <a:endCxn id="72" idx="0"/>
              </p:cNvCxnSpPr>
              <p:nvPr/>
            </p:nvCxnSpPr>
            <p:spPr bwMode="auto">
              <a:xfrm flipV="1">
                <a:off x="2084914" y="1077354"/>
                <a:ext cx="6550" cy="41388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오른쪽 중괄호 64">
                <a:extLst>
                  <a:ext uri="{FF2B5EF4-FFF2-40B4-BE49-F238E27FC236}">
                    <a16:creationId xmlns:a16="http://schemas.microsoft.com/office/drawing/2014/main" id="{DA265588-B344-4077-9205-07BC5CE978BE}"/>
                  </a:ext>
                </a:extLst>
              </p:cNvPr>
              <p:cNvSpPr/>
              <p:nvPr/>
            </p:nvSpPr>
            <p:spPr bwMode="auto">
              <a:xfrm rot="16200000">
                <a:off x="3922611" y="-1103507"/>
                <a:ext cx="349715" cy="4012009"/>
              </a:xfrm>
              <a:prstGeom prst="rightBrace">
                <a:avLst>
                  <a:gd name="adj1" fmla="val 34241"/>
                  <a:gd name="adj2" fmla="val 5000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>
                  <a:solidFill>
                    <a:prstClr val="black"/>
                  </a:solidFill>
                  <a:latin typeface="Arial" charset="0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979762EE-496A-477B-B691-041902C1F3A0}"/>
                </a:ext>
              </a:extLst>
            </p:cNvPr>
            <p:cNvSpPr/>
            <p:nvPr/>
          </p:nvSpPr>
          <p:spPr bwMode="auto">
            <a:xfrm>
              <a:off x="6586426" y="3296763"/>
              <a:ext cx="1130004" cy="2993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Key = 10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id="{08982A44-9D7C-4411-A2D0-DBC340F9AF91}"/>
                </a:ext>
              </a:extLst>
            </p:cNvPr>
            <p:cNvSpPr/>
            <p:nvPr/>
          </p:nvSpPr>
          <p:spPr bwMode="auto">
            <a:xfrm>
              <a:off x="7716430" y="3296763"/>
              <a:ext cx="1130004" cy="2993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Key = 30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4" name="그룹 63">
              <a:extLst>
                <a:ext uri="{FF2B5EF4-FFF2-40B4-BE49-F238E27FC236}">
                  <a16:creationId xmlns:a16="http://schemas.microsoft.com/office/drawing/2014/main" id="{7D7F452B-820D-44A6-A97B-6413B92A1983}"/>
                </a:ext>
              </a:extLst>
            </p:cNvPr>
            <p:cNvGrpSpPr/>
            <p:nvPr/>
          </p:nvGrpSpPr>
          <p:grpSpPr>
            <a:xfrm>
              <a:off x="885684" y="3296763"/>
              <a:ext cx="1795545" cy="300222"/>
              <a:chOff x="529324" y="4544424"/>
              <a:chExt cx="1795545" cy="300222"/>
            </a:xfrm>
          </p:grpSpPr>
          <p:sp>
            <p:nvSpPr>
              <p:cNvPr id="65" name="직사각형 15">
                <a:extLst>
                  <a:ext uri="{FF2B5EF4-FFF2-40B4-BE49-F238E27FC236}">
                    <a16:creationId xmlns:a16="http://schemas.microsoft.com/office/drawing/2014/main" id="{832A63D6-834B-4BDD-99CD-0548DE412722}"/>
                  </a:ext>
                </a:extLst>
              </p:cNvPr>
              <p:cNvSpPr/>
              <p:nvPr/>
            </p:nvSpPr>
            <p:spPr bwMode="auto">
              <a:xfrm>
                <a:off x="529324" y="4544706"/>
                <a:ext cx="360000" cy="29994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직사각형 93">
                <a:extLst>
                  <a:ext uri="{FF2B5EF4-FFF2-40B4-BE49-F238E27FC236}">
                    <a16:creationId xmlns:a16="http://schemas.microsoft.com/office/drawing/2014/main" id="{E77FA01D-E603-4761-A64D-FADFDCEDB14E}"/>
                  </a:ext>
                </a:extLst>
              </p:cNvPr>
              <p:cNvSpPr/>
              <p:nvPr/>
            </p:nvSpPr>
            <p:spPr bwMode="auto">
              <a:xfrm>
                <a:off x="1964869" y="4544424"/>
                <a:ext cx="360000" cy="29994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직사각형 15">
                <a:extLst>
                  <a:ext uri="{FF2B5EF4-FFF2-40B4-BE49-F238E27FC236}">
                    <a16:creationId xmlns:a16="http://schemas.microsoft.com/office/drawing/2014/main" id="{5B5E76E6-6462-43D9-8680-923F68E911A0}"/>
                  </a:ext>
                </a:extLst>
              </p:cNvPr>
              <p:cNvSpPr/>
              <p:nvPr/>
            </p:nvSpPr>
            <p:spPr bwMode="auto">
              <a:xfrm>
                <a:off x="888183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직사각형 15">
                <a:extLst>
                  <a:ext uri="{FF2B5EF4-FFF2-40B4-BE49-F238E27FC236}">
                    <a16:creationId xmlns:a16="http://schemas.microsoft.com/office/drawing/2014/main" id="{E01D0026-6B83-4ED6-8203-6CF50E2BE7D3}"/>
                  </a:ext>
                </a:extLst>
              </p:cNvPr>
              <p:cNvSpPr/>
              <p:nvPr/>
            </p:nvSpPr>
            <p:spPr bwMode="auto">
              <a:xfrm>
                <a:off x="1248183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직사각형 15">
                <a:extLst>
                  <a:ext uri="{FF2B5EF4-FFF2-40B4-BE49-F238E27FC236}">
                    <a16:creationId xmlns:a16="http://schemas.microsoft.com/office/drawing/2014/main" id="{1CC7BDDB-20C4-41AE-A92F-15F3580A13CC}"/>
                  </a:ext>
                </a:extLst>
              </p:cNvPr>
              <p:cNvSpPr/>
              <p:nvPr/>
            </p:nvSpPr>
            <p:spPr bwMode="auto">
              <a:xfrm>
                <a:off x="1604869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7D886318-B2CD-4C0A-97DF-AD9EBD5754E9}"/>
              </a:ext>
            </a:extLst>
          </p:cNvPr>
          <p:cNvGrpSpPr/>
          <p:nvPr/>
        </p:nvGrpSpPr>
        <p:grpSpPr>
          <a:xfrm>
            <a:off x="2751036" y="5783495"/>
            <a:ext cx="7077361" cy="398789"/>
            <a:chOff x="2751036" y="5783495"/>
            <a:chExt cx="7077361" cy="398789"/>
          </a:xfrm>
        </p:grpSpPr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1FC23CE5-4CEC-4089-8E71-802BA2CC3037}"/>
                </a:ext>
              </a:extLst>
            </p:cNvPr>
            <p:cNvGrpSpPr/>
            <p:nvPr/>
          </p:nvGrpSpPr>
          <p:grpSpPr>
            <a:xfrm>
              <a:off x="4367502" y="5783495"/>
              <a:ext cx="5460895" cy="390248"/>
              <a:chOff x="4367502" y="5783495"/>
              <a:chExt cx="5460895" cy="390248"/>
            </a:xfrm>
          </p:grpSpPr>
          <p:sp>
            <p:nvSpPr>
              <p:cNvPr id="73" name="1/2 액자 72">
                <a:extLst>
                  <a:ext uri="{FF2B5EF4-FFF2-40B4-BE49-F238E27FC236}">
                    <a16:creationId xmlns:a16="http://schemas.microsoft.com/office/drawing/2014/main" id="{EC13B8BC-8A93-44C2-A5F6-DDFFD86FFD6B}"/>
                  </a:ext>
                </a:extLst>
              </p:cNvPr>
              <p:cNvSpPr/>
              <p:nvPr/>
            </p:nvSpPr>
            <p:spPr>
              <a:xfrm rot="13586587">
                <a:off x="9443631" y="5572107"/>
                <a:ext cx="173378" cy="596154"/>
              </a:xfrm>
              <a:prstGeom prst="halfFrame">
                <a:avLst/>
              </a:prstGeom>
              <a:solidFill>
                <a:srgbClr val="C0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직사각형 73">
                <a:extLst>
                  <a:ext uri="{FF2B5EF4-FFF2-40B4-BE49-F238E27FC236}">
                    <a16:creationId xmlns:a16="http://schemas.microsoft.com/office/drawing/2014/main" id="{82C356B0-4334-46E4-9F1E-98CF8253951A}"/>
                  </a:ext>
                </a:extLst>
              </p:cNvPr>
              <p:cNvSpPr/>
              <p:nvPr/>
            </p:nvSpPr>
            <p:spPr bwMode="auto">
              <a:xfrm>
                <a:off x="4367502" y="5893836"/>
                <a:ext cx="582712" cy="27990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1000</a:t>
                </a:r>
              </a:p>
            </p:txBody>
          </p:sp>
        </p:grpSp>
        <p:sp>
          <p:nvSpPr>
            <p:cNvPr id="75" name="직사각형 15">
              <a:extLst>
                <a:ext uri="{FF2B5EF4-FFF2-40B4-BE49-F238E27FC236}">
                  <a16:creationId xmlns:a16="http://schemas.microsoft.com/office/drawing/2014/main" id="{5B503F00-A04F-494E-847D-DCB6877D3361}"/>
                </a:ext>
              </a:extLst>
            </p:cNvPr>
            <p:cNvSpPr/>
            <p:nvPr/>
          </p:nvSpPr>
          <p:spPr bwMode="auto">
            <a:xfrm>
              <a:off x="2751036" y="5882830"/>
              <a:ext cx="360000" cy="2994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ko-KR" alt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79C7CAE-0DF9-486A-A1A2-6FEB4B119BBC}"/>
              </a:ext>
            </a:extLst>
          </p:cNvPr>
          <p:cNvSpPr/>
          <p:nvPr/>
        </p:nvSpPr>
        <p:spPr>
          <a:xfrm>
            <a:off x="7683820" y="2999956"/>
            <a:ext cx="1200413" cy="1129056"/>
          </a:xfrm>
          <a:prstGeom prst="round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4B59F026-1A5D-492A-B1B8-46171F97D834}"/>
              </a:ext>
            </a:extLst>
          </p:cNvPr>
          <p:cNvSpPr/>
          <p:nvPr/>
        </p:nvSpPr>
        <p:spPr>
          <a:xfrm>
            <a:off x="8840757" y="5405420"/>
            <a:ext cx="1200413" cy="1129056"/>
          </a:xfrm>
          <a:prstGeom prst="round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텍스트 상자 1">
            <a:extLst>
              <a:ext uri="{FF2B5EF4-FFF2-40B4-BE49-F238E27FC236}">
                <a16:creationId xmlns:a16="http://schemas.microsoft.com/office/drawing/2014/main" id="{3EC183BE-2947-45E7-8EF0-1A893B755E6E}"/>
              </a:ext>
            </a:extLst>
          </p:cNvPr>
          <p:cNvSpPr txBox="1"/>
          <p:nvPr/>
        </p:nvSpPr>
        <p:spPr>
          <a:xfrm>
            <a:off x="9770469" y="1349268"/>
            <a:ext cx="21335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Fragmentation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발생</a:t>
            </a:r>
          </a:p>
        </p:txBody>
      </p: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id="{AA94DD19-7F23-4684-8E04-AB1501979E63}"/>
              </a:ext>
            </a:extLst>
          </p:cNvPr>
          <p:cNvCxnSpPr>
            <a:cxnSpLocks/>
            <a:stCxn id="77" idx="1"/>
            <a:endCxn id="9" idx="0"/>
          </p:cNvCxnSpPr>
          <p:nvPr/>
        </p:nvCxnSpPr>
        <p:spPr>
          <a:xfrm rot="10800000" flipV="1">
            <a:off x="8284027" y="1603184"/>
            <a:ext cx="1486442" cy="1396772"/>
          </a:xfrm>
          <a:prstGeom prst="bentConnector2">
            <a:avLst/>
          </a:prstGeom>
          <a:ln w="190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연결선: 꺾임 77">
            <a:extLst>
              <a:ext uri="{FF2B5EF4-FFF2-40B4-BE49-F238E27FC236}">
                <a16:creationId xmlns:a16="http://schemas.microsoft.com/office/drawing/2014/main" id="{4445D671-B5B8-429B-B8A5-610A415DC696}"/>
              </a:ext>
            </a:extLst>
          </p:cNvPr>
          <p:cNvCxnSpPr>
            <a:cxnSpLocks/>
            <a:stCxn id="77" idx="2"/>
            <a:endCxn id="76" idx="3"/>
          </p:cNvCxnSpPr>
          <p:nvPr/>
        </p:nvCxnSpPr>
        <p:spPr>
          <a:xfrm rot="5400000">
            <a:off x="8382796" y="3515474"/>
            <a:ext cx="4112849" cy="796099"/>
          </a:xfrm>
          <a:prstGeom prst="bentConnector2">
            <a:avLst/>
          </a:prstGeom>
          <a:ln w="190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6" grpId="0" animBg="1"/>
      <p:bldP spid="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텍스트 상자 1">
            <a:extLst>
              <a:ext uri="{FF2B5EF4-FFF2-40B4-BE49-F238E27FC236}">
                <a16:creationId xmlns:a16="http://schemas.microsoft.com/office/drawing/2014/main" id="{001C62B0-9238-4E6C-94AF-DB057F04B85C}"/>
              </a:ext>
            </a:extLst>
          </p:cNvPr>
          <p:cNvSpPr txBox="1"/>
          <p:nvPr/>
        </p:nvSpPr>
        <p:spPr>
          <a:xfrm>
            <a:off x="1069405" y="1593362"/>
            <a:ext cx="1057874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1) Linked list (free list) 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사용</a:t>
            </a: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Defragmentation : 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또 다른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Slotted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page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을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Copy-on-Write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으로 할당</a:t>
            </a: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실제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B-tree insertion time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이 약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0.02% 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미만 증가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큰 영향을 주지 않는 정도로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수행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11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Failure-Atomic Slotted Paging 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텍스트 상자 1">
            <a:extLst>
              <a:ext uri="{FF2B5EF4-FFF2-40B4-BE49-F238E27FC236}">
                <a16:creationId xmlns:a16="http://schemas.microsoft.com/office/drawing/2014/main" id="{420C8AFF-EDCC-48E2-9108-3FA5A58A6686}"/>
              </a:ext>
            </a:extLst>
          </p:cNvPr>
          <p:cNvSpPr txBox="1"/>
          <p:nvPr/>
        </p:nvSpPr>
        <p:spPr>
          <a:xfrm>
            <a:off x="935156" y="1177756"/>
            <a:ext cx="10578747" cy="471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 Fragmentation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대처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5F77FC2-F5F1-494B-97F8-75D62EC55E62}"/>
              </a:ext>
            </a:extLst>
          </p:cNvPr>
          <p:cNvGrpSpPr/>
          <p:nvPr/>
        </p:nvGrpSpPr>
        <p:grpSpPr>
          <a:xfrm>
            <a:off x="2696682" y="2174178"/>
            <a:ext cx="6725612" cy="2887667"/>
            <a:chOff x="2562433" y="1552936"/>
            <a:chExt cx="6725612" cy="2887667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ED4144AB-E20C-4401-9F5A-D7466B541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62433" y="1552936"/>
              <a:ext cx="2289132" cy="2887667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AF36A8D4-625D-4DD7-9756-E25764093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22597" y="1581488"/>
              <a:ext cx="2465448" cy="2840845"/>
            </a:xfrm>
            <a:prstGeom prst="rect">
              <a:avLst/>
            </a:prstGeom>
          </p:spPr>
        </p:pic>
        <p:sp>
          <p:nvSpPr>
            <p:cNvPr id="11" name="화살표: 오른쪽 10">
              <a:extLst>
                <a:ext uri="{FF2B5EF4-FFF2-40B4-BE49-F238E27FC236}">
                  <a16:creationId xmlns:a16="http://schemas.microsoft.com/office/drawing/2014/main" id="{1BA5ACA8-A45B-4479-AA1B-666DD352FE12}"/>
                </a:ext>
              </a:extLst>
            </p:cNvPr>
            <p:cNvSpPr/>
            <p:nvPr/>
          </p:nvSpPr>
          <p:spPr>
            <a:xfrm>
              <a:off x="5497627" y="2653683"/>
              <a:ext cx="903173" cy="941219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52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12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텍스트 상자 1">
            <a:extLst>
              <a:ext uri="{FF2B5EF4-FFF2-40B4-BE49-F238E27FC236}">
                <a16:creationId xmlns:a16="http://schemas.microsoft.com/office/drawing/2014/main" id="{3AFB1AA6-58F9-426E-B4D4-2B9CA233EDCA}"/>
              </a:ext>
            </a:extLst>
          </p:cNvPr>
          <p:cNvSpPr txBox="1"/>
          <p:nvPr/>
        </p:nvSpPr>
        <p:spPr>
          <a:xfrm>
            <a:off x="1088048" y="1354494"/>
            <a:ext cx="107771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Failure-Atomic slotted page  In-place commit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문제점</a:t>
            </a: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1) Update multiple pages</a:t>
            </a:r>
          </a:p>
          <a:p>
            <a:pPr lvl="1">
              <a:lnSpc>
                <a:spcPct val="150000"/>
              </a:lnSpc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Insert new record into slotted page and split a page</a:t>
            </a:r>
          </a:p>
          <a:p>
            <a:pPr>
              <a:lnSpc>
                <a:spcPct val="150000"/>
              </a:lnSpc>
            </a:pP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     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다수의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page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를 사용할 경우 다수의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Cache line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사용이 필요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kumimoji="1" lang="en-US" altLang="ko-KR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Granularity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) 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이를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Atomic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하게 처리 불가</a:t>
            </a: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* Example in system failure : Move data with key 20 from page A to page B</a:t>
            </a:r>
          </a:p>
        </p:txBody>
      </p: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0F767998-6AC8-4E49-9A21-3D348D1E9872}"/>
              </a:ext>
            </a:extLst>
          </p:cNvPr>
          <p:cNvGrpSpPr/>
          <p:nvPr/>
        </p:nvGrpSpPr>
        <p:grpSpPr>
          <a:xfrm>
            <a:off x="2736872" y="4366332"/>
            <a:ext cx="6716882" cy="2008914"/>
            <a:chOff x="2361017" y="4072397"/>
            <a:chExt cx="7396942" cy="2240266"/>
          </a:xfrm>
        </p:grpSpPr>
        <p:grpSp>
          <p:nvGrpSpPr>
            <p:cNvPr id="116" name="그룹 115">
              <a:extLst>
                <a:ext uri="{FF2B5EF4-FFF2-40B4-BE49-F238E27FC236}">
                  <a16:creationId xmlns:a16="http://schemas.microsoft.com/office/drawing/2014/main" id="{D5019C73-9A62-497C-9949-EDF5F6C7E85B}"/>
                </a:ext>
              </a:extLst>
            </p:cNvPr>
            <p:cNvGrpSpPr/>
            <p:nvPr/>
          </p:nvGrpSpPr>
          <p:grpSpPr>
            <a:xfrm>
              <a:off x="2471964" y="4499660"/>
              <a:ext cx="7285995" cy="569476"/>
              <a:chOff x="493008" y="3077557"/>
              <a:chExt cx="7983713" cy="607504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A4E2CE83-C87A-426B-9497-C588D67268DC}"/>
                  </a:ext>
                </a:extLst>
              </p:cNvPr>
              <p:cNvSpPr txBox="1"/>
              <p:nvPr/>
            </p:nvSpPr>
            <p:spPr>
              <a:xfrm>
                <a:off x="4879444" y="3285594"/>
                <a:ext cx="3489525" cy="399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2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800                900               1000</a:t>
                </a:r>
                <a:endParaRPr lang="ko-KR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37" name="직사각형 15">
                <a:extLst>
                  <a:ext uri="{FF2B5EF4-FFF2-40B4-BE49-F238E27FC236}">
                    <a16:creationId xmlns:a16="http://schemas.microsoft.com/office/drawing/2014/main" id="{A24886D5-5F82-433D-BFA5-B7A5F3F8A85A}"/>
                  </a:ext>
                </a:extLst>
              </p:cNvPr>
              <p:cNvSpPr/>
              <p:nvPr/>
            </p:nvSpPr>
            <p:spPr bwMode="auto">
              <a:xfrm>
                <a:off x="2285752" y="3078479"/>
                <a:ext cx="561393" cy="299454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900</a:t>
                </a:r>
              </a:p>
            </p:txBody>
          </p:sp>
          <p:sp>
            <p:nvSpPr>
              <p:cNvPr id="138" name="직사각형 137">
                <a:extLst>
                  <a:ext uri="{FF2B5EF4-FFF2-40B4-BE49-F238E27FC236}">
                    <a16:creationId xmlns:a16="http://schemas.microsoft.com/office/drawing/2014/main" id="{FC04E86E-FD5C-4F3B-BE8A-3FDDFBFE551F}"/>
                  </a:ext>
                </a:extLst>
              </p:cNvPr>
              <p:cNvSpPr/>
              <p:nvPr/>
            </p:nvSpPr>
            <p:spPr bwMode="auto">
              <a:xfrm>
                <a:off x="2846430" y="3078662"/>
                <a:ext cx="567982" cy="299454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1000</a:t>
                </a:r>
              </a:p>
            </p:txBody>
          </p:sp>
          <p:sp>
            <p:nvSpPr>
              <p:cNvPr id="139" name="직사각형 138">
                <a:extLst>
                  <a:ext uri="{FF2B5EF4-FFF2-40B4-BE49-F238E27FC236}">
                    <a16:creationId xmlns:a16="http://schemas.microsoft.com/office/drawing/2014/main" id="{CDA37A8D-EF44-4DB0-92C3-C6B3B6EC8D35}"/>
                  </a:ext>
                </a:extLst>
              </p:cNvPr>
              <p:cNvSpPr/>
              <p:nvPr/>
            </p:nvSpPr>
            <p:spPr bwMode="auto">
              <a:xfrm>
                <a:off x="6220668" y="3077557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>
                    <a:latin typeface="Arial" panose="020B0604020202020204" pitchFamily="34" charset="0"/>
                    <a:cs typeface="Arial" panose="020B0604020202020204" pitchFamily="34" charset="0"/>
                  </a:rPr>
                  <a:t>Key = 10</a:t>
                </a:r>
                <a:endParaRPr lang="ko-KR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직사각형 139">
                <a:extLst>
                  <a:ext uri="{FF2B5EF4-FFF2-40B4-BE49-F238E27FC236}">
                    <a16:creationId xmlns:a16="http://schemas.microsoft.com/office/drawing/2014/main" id="{7CF4E75D-5DF8-466F-BF87-27F41B2CC64D}"/>
                  </a:ext>
                </a:extLst>
              </p:cNvPr>
              <p:cNvSpPr/>
              <p:nvPr/>
            </p:nvSpPr>
            <p:spPr bwMode="auto">
              <a:xfrm>
                <a:off x="7346717" y="3077557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>
                    <a:latin typeface="Arial" panose="020B0604020202020204" pitchFamily="34" charset="0"/>
                    <a:cs typeface="Arial" panose="020B0604020202020204" pitchFamily="34" charset="0"/>
                  </a:rPr>
                  <a:t>Key = 30</a:t>
                </a:r>
                <a:endParaRPr lang="ko-KR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직사각형 140">
                <a:extLst>
                  <a:ext uri="{FF2B5EF4-FFF2-40B4-BE49-F238E27FC236}">
                    <a16:creationId xmlns:a16="http://schemas.microsoft.com/office/drawing/2014/main" id="{72B55FC1-04C3-4017-80A2-7DF3B41D6D99}"/>
                  </a:ext>
                </a:extLst>
              </p:cNvPr>
              <p:cNvSpPr/>
              <p:nvPr/>
            </p:nvSpPr>
            <p:spPr bwMode="auto">
              <a:xfrm>
                <a:off x="5090664" y="3077557"/>
                <a:ext cx="1130004" cy="30010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Key = 20</a:t>
                </a:r>
                <a:endParaRPr lang="ko-KR" altLang="en-US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직사각형 15">
                <a:extLst>
                  <a:ext uri="{FF2B5EF4-FFF2-40B4-BE49-F238E27FC236}">
                    <a16:creationId xmlns:a16="http://schemas.microsoft.com/office/drawing/2014/main" id="{9FD85A32-2BE5-490C-ADEA-6EE51D891F3C}"/>
                  </a:ext>
                </a:extLst>
              </p:cNvPr>
              <p:cNvSpPr/>
              <p:nvPr/>
            </p:nvSpPr>
            <p:spPr bwMode="auto">
              <a:xfrm>
                <a:off x="3411946" y="3077557"/>
                <a:ext cx="1682673" cy="29994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Free space</a:t>
                </a:r>
              </a:p>
            </p:txBody>
          </p:sp>
          <p:grpSp>
            <p:nvGrpSpPr>
              <p:cNvPr id="143" name="그룹 142">
                <a:extLst>
                  <a:ext uri="{FF2B5EF4-FFF2-40B4-BE49-F238E27FC236}">
                    <a16:creationId xmlns:a16="http://schemas.microsoft.com/office/drawing/2014/main" id="{DB078986-2556-4989-8F2D-DED1B4824F7E}"/>
                  </a:ext>
                </a:extLst>
              </p:cNvPr>
              <p:cNvGrpSpPr/>
              <p:nvPr/>
            </p:nvGrpSpPr>
            <p:grpSpPr>
              <a:xfrm>
                <a:off x="493008" y="3078419"/>
                <a:ext cx="1795545" cy="300222"/>
                <a:chOff x="707114" y="3358193"/>
                <a:chExt cx="1795545" cy="300222"/>
              </a:xfrm>
            </p:grpSpPr>
            <p:sp>
              <p:nvSpPr>
                <p:cNvPr id="144" name="직사각형 15">
                  <a:extLst>
                    <a:ext uri="{FF2B5EF4-FFF2-40B4-BE49-F238E27FC236}">
                      <a16:creationId xmlns:a16="http://schemas.microsoft.com/office/drawing/2014/main" id="{7E6B399C-B0D2-456A-B20F-2627E8DE3D15}"/>
                    </a:ext>
                  </a:extLst>
                </p:cNvPr>
                <p:cNvSpPr/>
                <p:nvPr/>
              </p:nvSpPr>
              <p:spPr bwMode="auto">
                <a:xfrm>
                  <a:off x="707114" y="3358475"/>
                  <a:ext cx="360000" cy="29994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5" name="직사각형 93">
                  <a:extLst>
                    <a:ext uri="{FF2B5EF4-FFF2-40B4-BE49-F238E27FC236}">
                      <a16:creationId xmlns:a16="http://schemas.microsoft.com/office/drawing/2014/main" id="{2149A815-2C25-49F9-9D3A-69D1B6197EA1}"/>
                    </a:ext>
                  </a:extLst>
                </p:cNvPr>
                <p:cNvSpPr/>
                <p:nvPr/>
              </p:nvSpPr>
              <p:spPr bwMode="auto">
                <a:xfrm>
                  <a:off x="2142659" y="3358193"/>
                  <a:ext cx="360000" cy="29994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6" name="직사각형 15">
                  <a:extLst>
                    <a:ext uri="{FF2B5EF4-FFF2-40B4-BE49-F238E27FC236}">
                      <a16:creationId xmlns:a16="http://schemas.microsoft.com/office/drawing/2014/main" id="{8A127D25-0189-4EBF-915E-5BC65D797E61}"/>
                    </a:ext>
                  </a:extLst>
                </p:cNvPr>
                <p:cNvSpPr/>
                <p:nvPr/>
              </p:nvSpPr>
              <p:spPr bwMode="auto">
                <a:xfrm>
                  <a:off x="1065973" y="3358436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7" name="직사각형 15">
                  <a:extLst>
                    <a:ext uri="{FF2B5EF4-FFF2-40B4-BE49-F238E27FC236}">
                      <a16:creationId xmlns:a16="http://schemas.microsoft.com/office/drawing/2014/main" id="{56B779D3-A897-4E3C-990E-3F89AD0A38AB}"/>
                    </a:ext>
                  </a:extLst>
                </p:cNvPr>
                <p:cNvSpPr/>
                <p:nvPr/>
              </p:nvSpPr>
              <p:spPr bwMode="auto">
                <a:xfrm>
                  <a:off x="1425973" y="3358436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ko-KR" sz="120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ko-KR" altLang="en-US" sz="1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8" name="직사각형 15">
                  <a:extLst>
                    <a:ext uri="{FF2B5EF4-FFF2-40B4-BE49-F238E27FC236}">
                      <a16:creationId xmlns:a16="http://schemas.microsoft.com/office/drawing/2014/main" id="{CF3D036A-2BB1-437D-B59A-4F6519D0BD61}"/>
                    </a:ext>
                  </a:extLst>
                </p:cNvPr>
                <p:cNvSpPr/>
                <p:nvPr/>
              </p:nvSpPr>
              <p:spPr bwMode="auto">
                <a:xfrm>
                  <a:off x="1782659" y="3358436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ko-KR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17" name="그룹 116">
              <a:extLst>
                <a:ext uri="{FF2B5EF4-FFF2-40B4-BE49-F238E27FC236}">
                  <a16:creationId xmlns:a16="http://schemas.microsoft.com/office/drawing/2014/main" id="{EB549EF5-5C08-48CF-8CB1-153C571C084B}"/>
                </a:ext>
              </a:extLst>
            </p:cNvPr>
            <p:cNvGrpSpPr/>
            <p:nvPr/>
          </p:nvGrpSpPr>
          <p:grpSpPr>
            <a:xfrm>
              <a:off x="2471964" y="5642584"/>
              <a:ext cx="7285995" cy="564725"/>
              <a:chOff x="493008" y="3077557"/>
              <a:chExt cx="7983713" cy="602436"/>
            </a:xfrm>
          </p:grpSpPr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E3D92440-67C1-4F3D-A4FB-841FF4B195FD}"/>
                  </a:ext>
                </a:extLst>
              </p:cNvPr>
              <p:cNvSpPr txBox="1"/>
              <p:nvPr/>
            </p:nvSpPr>
            <p:spPr>
              <a:xfrm>
                <a:off x="6037381" y="3280526"/>
                <a:ext cx="2331590" cy="399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2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900               1000</a:t>
                </a:r>
                <a:endParaRPr lang="ko-KR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25" name="직사각형 15">
                <a:extLst>
                  <a:ext uri="{FF2B5EF4-FFF2-40B4-BE49-F238E27FC236}">
                    <a16:creationId xmlns:a16="http://schemas.microsoft.com/office/drawing/2014/main" id="{E398B43D-52B4-4062-8547-08754D739117}"/>
                  </a:ext>
                </a:extLst>
              </p:cNvPr>
              <p:cNvSpPr/>
              <p:nvPr/>
            </p:nvSpPr>
            <p:spPr bwMode="auto">
              <a:xfrm>
                <a:off x="2285752" y="3078479"/>
                <a:ext cx="561393" cy="299454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1000</a:t>
                </a:r>
              </a:p>
            </p:txBody>
          </p:sp>
          <p:sp>
            <p:nvSpPr>
              <p:cNvPr id="126" name="직사각형 125">
                <a:extLst>
                  <a:ext uri="{FF2B5EF4-FFF2-40B4-BE49-F238E27FC236}">
                    <a16:creationId xmlns:a16="http://schemas.microsoft.com/office/drawing/2014/main" id="{C3E3DE4A-4A5D-43B0-93B2-4C8C2C27CE75}"/>
                  </a:ext>
                </a:extLst>
              </p:cNvPr>
              <p:cNvSpPr/>
              <p:nvPr/>
            </p:nvSpPr>
            <p:spPr bwMode="auto">
              <a:xfrm>
                <a:off x="2846430" y="3078662"/>
                <a:ext cx="567982" cy="299454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900</a:t>
                </a:r>
              </a:p>
            </p:txBody>
          </p:sp>
          <p:sp>
            <p:nvSpPr>
              <p:cNvPr id="127" name="직사각형 126">
                <a:extLst>
                  <a:ext uri="{FF2B5EF4-FFF2-40B4-BE49-F238E27FC236}">
                    <a16:creationId xmlns:a16="http://schemas.microsoft.com/office/drawing/2014/main" id="{41A08766-5338-46E1-BBE6-EE7C5C0668E7}"/>
                  </a:ext>
                </a:extLst>
              </p:cNvPr>
              <p:cNvSpPr/>
              <p:nvPr/>
            </p:nvSpPr>
            <p:spPr bwMode="auto">
              <a:xfrm>
                <a:off x="6220668" y="3077557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= 50</a:t>
                </a:r>
                <a:endParaRPr lang="ko-KR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직사각형 127">
                <a:extLst>
                  <a:ext uri="{FF2B5EF4-FFF2-40B4-BE49-F238E27FC236}">
                    <a16:creationId xmlns:a16="http://schemas.microsoft.com/office/drawing/2014/main" id="{7FA6E62E-D86B-4452-8E22-ABD7DEBC73EA}"/>
                  </a:ext>
                </a:extLst>
              </p:cNvPr>
              <p:cNvSpPr/>
              <p:nvPr/>
            </p:nvSpPr>
            <p:spPr bwMode="auto">
              <a:xfrm>
                <a:off x="7346717" y="3077557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= 40</a:t>
                </a:r>
                <a:endParaRPr lang="ko-KR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직사각형 15">
                <a:extLst>
                  <a:ext uri="{FF2B5EF4-FFF2-40B4-BE49-F238E27FC236}">
                    <a16:creationId xmlns:a16="http://schemas.microsoft.com/office/drawing/2014/main" id="{7BC297EE-E7ED-46F7-B6AE-B0026EDDBFC4}"/>
                  </a:ext>
                </a:extLst>
              </p:cNvPr>
              <p:cNvSpPr/>
              <p:nvPr/>
            </p:nvSpPr>
            <p:spPr bwMode="auto">
              <a:xfrm>
                <a:off x="3411946" y="3077557"/>
                <a:ext cx="1674864" cy="29994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Free space</a:t>
                </a:r>
              </a:p>
            </p:txBody>
          </p:sp>
          <p:grpSp>
            <p:nvGrpSpPr>
              <p:cNvPr id="130" name="그룹 129">
                <a:extLst>
                  <a:ext uri="{FF2B5EF4-FFF2-40B4-BE49-F238E27FC236}">
                    <a16:creationId xmlns:a16="http://schemas.microsoft.com/office/drawing/2014/main" id="{710DB1B9-D3EF-4C62-8460-E45B17A4F1A5}"/>
                  </a:ext>
                </a:extLst>
              </p:cNvPr>
              <p:cNvGrpSpPr/>
              <p:nvPr/>
            </p:nvGrpSpPr>
            <p:grpSpPr>
              <a:xfrm>
                <a:off x="493008" y="3078419"/>
                <a:ext cx="1795545" cy="300222"/>
                <a:chOff x="707114" y="3358193"/>
                <a:chExt cx="1795545" cy="300222"/>
              </a:xfrm>
            </p:grpSpPr>
            <p:sp>
              <p:nvSpPr>
                <p:cNvPr id="131" name="직사각형 15">
                  <a:extLst>
                    <a:ext uri="{FF2B5EF4-FFF2-40B4-BE49-F238E27FC236}">
                      <a16:creationId xmlns:a16="http://schemas.microsoft.com/office/drawing/2014/main" id="{AF137376-ACB9-4E53-8473-39DC1D2E0BCF}"/>
                    </a:ext>
                  </a:extLst>
                </p:cNvPr>
                <p:cNvSpPr/>
                <p:nvPr/>
              </p:nvSpPr>
              <p:spPr bwMode="auto">
                <a:xfrm>
                  <a:off x="707114" y="3358475"/>
                  <a:ext cx="360000" cy="29994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" name="직사각형 93">
                  <a:extLst>
                    <a:ext uri="{FF2B5EF4-FFF2-40B4-BE49-F238E27FC236}">
                      <a16:creationId xmlns:a16="http://schemas.microsoft.com/office/drawing/2014/main" id="{53D3D14B-B1D1-4D7D-8CD4-093CB3178DD4}"/>
                    </a:ext>
                  </a:extLst>
                </p:cNvPr>
                <p:cNvSpPr/>
                <p:nvPr/>
              </p:nvSpPr>
              <p:spPr bwMode="auto">
                <a:xfrm>
                  <a:off x="2142659" y="3358193"/>
                  <a:ext cx="360000" cy="29994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" name="직사각형 15">
                  <a:extLst>
                    <a:ext uri="{FF2B5EF4-FFF2-40B4-BE49-F238E27FC236}">
                      <a16:creationId xmlns:a16="http://schemas.microsoft.com/office/drawing/2014/main" id="{0322C6C2-2286-4875-A44F-67A3F64A07F7}"/>
                    </a:ext>
                  </a:extLst>
                </p:cNvPr>
                <p:cNvSpPr/>
                <p:nvPr/>
              </p:nvSpPr>
              <p:spPr bwMode="auto">
                <a:xfrm>
                  <a:off x="1065973" y="3358436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" name="직사각형 15">
                  <a:extLst>
                    <a:ext uri="{FF2B5EF4-FFF2-40B4-BE49-F238E27FC236}">
                      <a16:creationId xmlns:a16="http://schemas.microsoft.com/office/drawing/2014/main" id="{FD98010C-A436-41B7-82B6-1E9BD040EC20}"/>
                    </a:ext>
                  </a:extLst>
                </p:cNvPr>
                <p:cNvSpPr/>
                <p:nvPr/>
              </p:nvSpPr>
              <p:spPr bwMode="auto">
                <a:xfrm>
                  <a:off x="1425973" y="3358436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ko-KR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ko-KR" alt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" name="직사각형 15">
                  <a:extLst>
                    <a:ext uri="{FF2B5EF4-FFF2-40B4-BE49-F238E27FC236}">
                      <a16:creationId xmlns:a16="http://schemas.microsoft.com/office/drawing/2014/main" id="{827B2B99-8120-48A8-A48B-7FB59D55BA96}"/>
                    </a:ext>
                  </a:extLst>
                </p:cNvPr>
                <p:cNvSpPr/>
                <p:nvPr/>
              </p:nvSpPr>
              <p:spPr bwMode="auto">
                <a:xfrm>
                  <a:off x="1782659" y="3358436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ko-KR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8" name="직사각형 117">
              <a:extLst>
                <a:ext uri="{FF2B5EF4-FFF2-40B4-BE49-F238E27FC236}">
                  <a16:creationId xmlns:a16="http://schemas.microsoft.com/office/drawing/2014/main" id="{A2585FC5-F8AE-42E5-B61B-3D959C5B8D6B}"/>
                </a:ext>
              </a:extLst>
            </p:cNvPr>
            <p:cNvSpPr/>
            <p:nvPr/>
          </p:nvSpPr>
          <p:spPr bwMode="auto">
            <a:xfrm>
              <a:off x="6667819" y="5642161"/>
              <a:ext cx="1031250" cy="28132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= 20</a:t>
              </a:r>
              <a:endParaRPr lang="ko-KR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사각형: 둥근 모서리 71">
              <a:extLst>
                <a:ext uri="{FF2B5EF4-FFF2-40B4-BE49-F238E27FC236}">
                  <a16:creationId xmlns:a16="http://schemas.microsoft.com/office/drawing/2014/main" id="{085B3246-56D4-4DF6-A576-98251BF2FBC7}"/>
                </a:ext>
              </a:extLst>
            </p:cNvPr>
            <p:cNvSpPr/>
            <p:nvPr/>
          </p:nvSpPr>
          <p:spPr bwMode="auto">
            <a:xfrm>
              <a:off x="6706423" y="6055071"/>
              <a:ext cx="927484" cy="2575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invisible</a:t>
              </a:r>
              <a:endParaRPr kumimoji="0" lang="ko-KR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0" name="사각형: 둥근 모서리 68">
              <a:extLst>
                <a:ext uri="{FF2B5EF4-FFF2-40B4-BE49-F238E27FC236}">
                  <a16:creationId xmlns:a16="http://schemas.microsoft.com/office/drawing/2014/main" id="{72AF0DCC-05B1-4187-B58C-BDD93383F3A2}"/>
                </a:ext>
              </a:extLst>
            </p:cNvPr>
            <p:cNvSpPr/>
            <p:nvPr/>
          </p:nvSpPr>
          <p:spPr bwMode="auto">
            <a:xfrm>
              <a:off x="2394573" y="4424136"/>
              <a:ext cx="2808955" cy="420253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1" name="사각형: 둥근 모서리 71">
              <a:extLst>
                <a:ext uri="{FF2B5EF4-FFF2-40B4-BE49-F238E27FC236}">
                  <a16:creationId xmlns:a16="http://schemas.microsoft.com/office/drawing/2014/main" id="{4032176F-8BC0-480D-9BBE-02CD6730213C}"/>
                </a:ext>
              </a:extLst>
            </p:cNvPr>
            <p:cNvSpPr/>
            <p:nvPr/>
          </p:nvSpPr>
          <p:spPr bwMode="auto">
            <a:xfrm>
              <a:off x="6719701" y="4947408"/>
              <a:ext cx="927484" cy="2575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invisible</a:t>
              </a:r>
              <a:endParaRPr kumimoji="0" lang="ko-KR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B886248-B98E-48E3-BDC2-AA081F779EC0}"/>
                </a:ext>
              </a:extLst>
            </p:cNvPr>
            <p:cNvSpPr txBox="1"/>
            <p:nvPr/>
          </p:nvSpPr>
          <p:spPr>
            <a:xfrm>
              <a:off x="2361017" y="5259530"/>
              <a:ext cx="844919" cy="3173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/>
                <a:t>Page B</a:t>
              </a:r>
              <a:endParaRPr lang="ko-KR" altLang="en-US" sz="1400" dirty="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9CC343F-66B4-4D93-B3F2-98A07724C036}"/>
                </a:ext>
              </a:extLst>
            </p:cNvPr>
            <p:cNvSpPr txBox="1"/>
            <p:nvPr/>
          </p:nvSpPr>
          <p:spPr>
            <a:xfrm>
              <a:off x="2416671" y="4072397"/>
              <a:ext cx="844919" cy="3173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/>
                <a:t>Page A</a:t>
              </a:r>
              <a:endParaRPr lang="ko-KR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4879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13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72D1B19E-1721-456D-845E-724A5B69D062}"/>
              </a:ext>
            </a:extLst>
          </p:cNvPr>
          <p:cNvSpPr/>
          <p:nvPr/>
        </p:nvSpPr>
        <p:spPr>
          <a:xfrm>
            <a:off x="989379" y="1791383"/>
            <a:ext cx="102905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따라서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Logging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을 통해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Recovery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시에도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Consistency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를 유지 해야 함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Logging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으로 부터 발생하는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Write Overhead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가 크므로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, Metadata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정보만 갖는 </a:t>
            </a:r>
            <a:r>
              <a:rPr kumimoji="1" lang="en-US" altLang="ko-KR" b="1" dirty="0">
                <a:solidFill>
                  <a:srgbClr val="FF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Slot header</a:t>
            </a:r>
            <a:r>
              <a:rPr kumimoji="1" lang="ko-KR" altLang="en-US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만 </a:t>
            </a:r>
            <a:r>
              <a:rPr kumimoji="1" lang="en-US" altLang="ko-KR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Logging</a:t>
            </a: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 </a:t>
            </a:r>
            <a:r>
              <a:rPr kumimoji="1" lang="en-US" altLang="ko-KR" u="sng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u="sng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3451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14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F0A1CBFE-25ED-48C1-B1CA-9D6EA3D0FA0D}"/>
              </a:ext>
            </a:extLst>
          </p:cNvPr>
          <p:cNvSpPr/>
          <p:nvPr/>
        </p:nvSpPr>
        <p:spPr bwMode="auto">
          <a:xfrm>
            <a:off x="2839423" y="1852260"/>
            <a:ext cx="6440129" cy="33265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6013CF-742D-4CE8-ADD9-5AEAC45AAE3C}"/>
              </a:ext>
            </a:extLst>
          </p:cNvPr>
          <p:cNvSpPr txBox="1"/>
          <p:nvPr/>
        </p:nvSpPr>
        <p:spPr>
          <a:xfrm>
            <a:off x="4396377" y="1428072"/>
            <a:ext cx="3326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rPr>
              <a:t>Persistent</a:t>
            </a:r>
            <a:r>
              <a:rPr lang="ko-KR" altLang="en-US" sz="1600" dirty="0"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rPr>
              <a:t>(PM)</a:t>
            </a:r>
            <a:r>
              <a:rPr lang="ko-KR" altLang="en-US" sz="1600" dirty="0"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rPr>
              <a:t>Buffer Cache</a:t>
            </a:r>
            <a:endParaRPr lang="ko-KR" altLang="en-US" sz="1600" dirty="0">
              <a:latin typeface="Arial" panose="020B0604020202020204" pitchFamily="34" charset="0"/>
              <a:ea typeface="나눔바른고딕" panose="020B0603020101020101" pitchFamily="50" charset="-127"/>
              <a:cs typeface="Arial" panose="020B0604020202020204" pitchFamily="34" charset="0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77035A2-2D3D-4292-9BB1-7A59EBCCC692}"/>
              </a:ext>
            </a:extLst>
          </p:cNvPr>
          <p:cNvSpPr/>
          <p:nvPr/>
        </p:nvSpPr>
        <p:spPr bwMode="auto">
          <a:xfrm>
            <a:off x="3465924" y="3545145"/>
            <a:ext cx="5213114" cy="143490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C7B181-6C32-47CC-BAD7-BC90D256DE3E}"/>
              </a:ext>
            </a:extLst>
          </p:cNvPr>
          <p:cNvSpPr txBox="1"/>
          <p:nvPr/>
        </p:nvSpPr>
        <p:spPr>
          <a:xfrm>
            <a:off x="4409371" y="3549273"/>
            <a:ext cx="3326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Slot Header Log</a:t>
            </a:r>
            <a:endParaRPr lang="ko-KR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BDB88626-C272-4144-9C77-6189DE02BF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6392" y="2122779"/>
          <a:ext cx="435904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5301265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297838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73184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99465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997272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72222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2749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0631254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5924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082916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2829491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08674498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15399906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56361989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74084499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ko-KR" alt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10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30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71292"/>
                  </a:ext>
                </a:extLst>
              </a:tr>
            </a:tbl>
          </a:graphicData>
        </a:graphic>
      </p:graphicFrame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A4E3E07C-3065-4CAB-A1D0-34A40F5C2C2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87400" y="4189558"/>
          <a:ext cx="145796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396618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23723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99087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457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1989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49980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1626110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396097"/>
                  </a:ext>
                </a:extLst>
              </a:tr>
            </a:tbl>
          </a:graphicData>
        </a:graphic>
      </p:graphicFrame>
      <p:graphicFrame>
        <p:nvGraphicFramePr>
          <p:cNvPr id="23" name="표 22">
            <a:extLst>
              <a:ext uri="{FF2B5EF4-FFF2-40B4-BE49-F238E27FC236}">
                <a16:creationId xmlns:a16="http://schemas.microsoft.com/office/drawing/2014/main" id="{49BC6F4D-9A93-4E3C-BF06-28BCB7A9A6A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73640" y="4189558"/>
          <a:ext cx="166624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325858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6633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23996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92410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10505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238149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4515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2958099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5118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1DB79958-7D55-41CC-91D3-94FFA3A08E90}"/>
              </a:ext>
            </a:extLst>
          </p:cNvPr>
          <p:cNvSpPr txBox="1"/>
          <p:nvPr/>
        </p:nvSpPr>
        <p:spPr>
          <a:xfrm>
            <a:off x="3644550" y="4215607"/>
            <a:ext cx="2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B1E4E"/>
                </a:solidFill>
              </a:rPr>
              <a:t>A</a:t>
            </a:r>
            <a:endParaRPr lang="ko-KR" altLang="en-US" dirty="0">
              <a:solidFill>
                <a:srgbClr val="0B1E4E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A2B16B-4FC6-4931-9751-38582715B020}"/>
              </a:ext>
            </a:extLst>
          </p:cNvPr>
          <p:cNvSpPr txBox="1"/>
          <p:nvPr/>
        </p:nvSpPr>
        <p:spPr>
          <a:xfrm>
            <a:off x="5504307" y="4204176"/>
            <a:ext cx="2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B1E4E"/>
                </a:solidFill>
              </a:rPr>
              <a:t>B</a:t>
            </a:r>
            <a:endParaRPr lang="ko-KR" altLang="en-US" dirty="0">
              <a:solidFill>
                <a:srgbClr val="0B1E4E"/>
              </a:solidFill>
            </a:endParaRPr>
          </a:p>
        </p:txBody>
      </p:sp>
      <p:sp>
        <p:nvSpPr>
          <p:cNvPr id="26" name="모서리가 둥근 직사각형 147">
            <a:extLst>
              <a:ext uri="{FF2B5EF4-FFF2-40B4-BE49-F238E27FC236}">
                <a16:creationId xmlns:a16="http://schemas.microsoft.com/office/drawing/2014/main" id="{28F48E55-3220-455C-83DB-59E84EC78B79}"/>
              </a:ext>
            </a:extLst>
          </p:cNvPr>
          <p:cNvSpPr/>
          <p:nvPr/>
        </p:nvSpPr>
        <p:spPr bwMode="auto">
          <a:xfrm>
            <a:off x="7667162" y="4222540"/>
            <a:ext cx="832409" cy="3300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4792BF-59AA-4EC3-A5D4-283BC879B02D}"/>
              </a:ext>
            </a:extLst>
          </p:cNvPr>
          <p:cNvSpPr txBox="1"/>
          <p:nvPr/>
        </p:nvSpPr>
        <p:spPr>
          <a:xfrm>
            <a:off x="3739569" y="2135267"/>
            <a:ext cx="2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B1E4E"/>
                </a:solidFill>
              </a:rPr>
              <a:t>A</a:t>
            </a:r>
            <a:endParaRPr lang="ko-KR" altLang="en-US" dirty="0">
              <a:solidFill>
                <a:srgbClr val="0B1E4E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A29746-9CF7-496F-927C-203BAA8628A8}"/>
              </a:ext>
            </a:extLst>
          </p:cNvPr>
          <p:cNvSpPr txBox="1"/>
          <p:nvPr/>
        </p:nvSpPr>
        <p:spPr>
          <a:xfrm>
            <a:off x="3739569" y="2679627"/>
            <a:ext cx="2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B1E4E"/>
                </a:solidFill>
              </a:rPr>
              <a:t>B</a:t>
            </a:r>
            <a:endParaRPr lang="ko-KR" altLang="en-US" dirty="0">
              <a:solidFill>
                <a:srgbClr val="0B1E4E"/>
              </a:solidFill>
            </a:endParaRPr>
          </a:p>
        </p:txBody>
      </p:sp>
      <p:sp>
        <p:nvSpPr>
          <p:cNvPr id="29" name="사각형: 둥근 모서리 71">
            <a:extLst>
              <a:ext uri="{FF2B5EF4-FFF2-40B4-BE49-F238E27FC236}">
                <a16:creationId xmlns:a16="http://schemas.microsoft.com/office/drawing/2014/main" id="{8E89FCAC-2D46-4BC7-A69A-C9BAC891E6C6}"/>
              </a:ext>
            </a:extLst>
          </p:cNvPr>
          <p:cNvSpPr/>
          <p:nvPr/>
        </p:nvSpPr>
        <p:spPr bwMode="auto">
          <a:xfrm>
            <a:off x="6836568" y="3136412"/>
            <a:ext cx="1016301" cy="2747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dirty record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표 29">
            <a:extLst>
              <a:ext uri="{FF2B5EF4-FFF2-40B4-BE49-F238E27FC236}">
                <a16:creationId xmlns:a16="http://schemas.microsoft.com/office/drawing/2014/main" id="{6388FC8A-7EB1-4CF8-8579-17ADFFF3844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6392" y="2689128"/>
          <a:ext cx="435904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5301265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297838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73184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99465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997272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72222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2749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0631254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5924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082916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2829491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08674498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15399906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56361989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74084499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50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40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71292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EA5315F6-917E-4881-8A72-B2C07BED40DD}"/>
              </a:ext>
            </a:extLst>
          </p:cNvPr>
          <p:cNvSpPr txBox="1"/>
          <p:nvPr/>
        </p:nvSpPr>
        <p:spPr>
          <a:xfrm>
            <a:off x="962029" y="1243406"/>
            <a:ext cx="192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&lt;Logging&gt;</a:t>
            </a:r>
            <a:endParaRPr lang="ko-KR" altLang="en-US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4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15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B70B9BBA-E6CC-4F90-86FF-54D8ED209EC0}"/>
              </a:ext>
            </a:extLst>
          </p:cNvPr>
          <p:cNvSpPr/>
          <p:nvPr/>
        </p:nvSpPr>
        <p:spPr bwMode="auto">
          <a:xfrm>
            <a:off x="2839423" y="1852260"/>
            <a:ext cx="6440129" cy="33265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585C0EC8-1288-4E74-94E3-49E0538105A0}"/>
              </a:ext>
            </a:extLst>
          </p:cNvPr>
          <p:cNvSpPr/>
          <p:nvPr/>
        </p:nvSpPr>
        <p:spPr bwMode="auto">
          <a:xfrm>
            <a:off x="3465924" y="3545145"/>
            <a:ext cx="5213114" cy="143490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4AD6E8-BBB3-499B-8268-879AB8603447}"/>
              </a:ext>
            </a:extLst>
          </p:cNvPr>
          <p:cNvSpPr txBox="1"/>
          <p:nvPr/>
        </p:nvSpPr>
        <p:spPr>
          <a:xfrm>
            <a:off x="4409371" y="3549273"/>
            <a:ext cx="3326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Slot Header Log</a:t>
            </a:r>
            <a:endParaRPr lang="ko-KR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4097C7-0197-4629-B772-A6B096CEEBFC}"/>
              </a:ext>
            </a:extLst>
          </p:cNvPr>
          <p:cNvSpPr txBox="1"/>
          <p:nvPr/>
        </p:nvSpPr>
        <p:spPr>
          <a:xfrm>
            <a:off x="3644550" y="4215607"/>
            <a:ext cx="2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B1E4E"/>
                </a:solidFill>
              </a:rPr>
              <a:t>A</a:t>
            </a:r>
            <a:endParaRPr lang="ko-KR" altLang="en-US" dirty="0">
              <a:solidFill>
                <a:srgbClr val="0B1E4E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BC1457-0C60-421B-95B9-AD81EC7C19F9}"/>
              </a:ext>
            </a:extLst>
          </p:cNvPr>
          <p:cNvSpPr txBox="1"/>
          <p:nvPr/>
        </p:nvSpPr>
        <p:spPr>
          <a:xfrm>
            <a:off x="5504307" y="4204176"/>
            <a:ext cx="2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B1E4E"/>
                </a:solidFill>
              </a:rPr>
              <a:t>B</a:t>
            </a:r>
            <a:endParaRPr lang="ko-KR" altLang="en-US" dirty="0">
              <a:solidFill>
                <a:srgbClr val="0B1E4E"/>
              </a:solidFill>
            </a:endParaRPr>
          </a:p>
        </p:txBody>
      </p:sp>
      <p:sp>
        <p:nvSpPr>
          <p:cNvPr id="22" name="모서리가 둥근 직사각형 147">
            <a:extLst>
              <a:ext uri="{FF2B5EF4-FFF2-40B4-BE49-F238E27FC236}">
                <a16:creationId xmlns:a16="http://schemas.microsoft.com/office/drawing/2014/main" id="{37C1B3CB-7DE8-45E2-A300-D8B6A0665ADD}"/>
              </a:ext>
            </a:extLst>
          </p:cNvPr>
          <p:cNvSpPr/>
          <p:nvPr/>
        </p:nvSpPr>
        <p:spPr bwMode="auto">
          <a:xfrm>
            <a:off x="7667162" y="4222540"/>
            <a:ext cx="832409" cy="3300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endParaRPr kumimoji="0" lang="ko-KR" altLang="en-US" sz="1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32119D-3739-4323-B429-C10A7990F0FD}"/>
              </a:ext>
            </a:extLst>
          </p:cNvPr>
          <p:cNvSpPr txBox="1"/>
          <p:nvPr/>
        </p:nvSpPr>
        <p:spPr>
          <a:xfrm>
            <a:off x="4396377" y="1428072"/>
            <a:ext cx="3326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Persistent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(PM)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Buffer Cache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409D5B82-0374-4875-9E85-CD6B439DF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54523"/>
              </p:ext>
            </p:extLst>
          </p:nvPr>
        </p:nvGraphicFramePr>
        <p:xfrm>
          <a:off x="4036392" y="2122779"/>
          <a:ext cx="435904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5301265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297838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73184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99465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997272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72222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2749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0631254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5924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082916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2829491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08674498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15399906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56361989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74084499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ko-KR" alt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10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30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71292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4ED09375-1D84-4DD4-AEF6-3C69312D3931}"/>
              </a:ext>
            </a:extLst>
          </p:cNvPr>
          <p:cNvSpPr txBox="1"/>
          <p:nvPr/>
        </p:nvSpPr>
        <p:spPr>
          <a:xfrm>
            <a:off x="3739569" y="2135267"/>
            <a:ext cx="2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B1E4E"/>
                </a:solidFill>
              </a:rPr>
              <a:t>A</a:t>
            </a:r>
            <a:endParaRPr lang="ko-KR" altLang="en-US" dirty="0">
              <a:solidFill>
                <a:srgbClr val="0B1E4E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0372BA-A6DE-43F5-B398-1340768E9239}"/>
              </a:ext>
            </a:extLst>
          </p:cNvPr>
          <p:cNvSpPr txBox="1"/>
          <p:nvPr/>
        </p:nvSpPr>
        <p:spPr>
          <a:xfrm>
            <a:off x="3739569" y="2679627"/>
            <a:ext cx="2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B1E4E"/>
                </a:solidFill>
              </a:rPr>
              <a:t>B</a:t>
            </a:r>
            <a:endParaRPr lang="ko-KR" altLang="en-US" dirty="0">
              <a:solidFill>
                <a:srgbClr val="0B1E4E"/>
              </a:solidFill>
            </a:endParaRPr>
          </a:p>
        </p:txBody>
      </p:sp>
      <p:graphicFrame>
        <p:nvGraphicFramePr>
          <p:cNvPr id="27" name="표 26">
            <a:extLst>
              <a:ext uri="{FF2B5EF4-FFF2-40B4-BE49-F238E27FC236}">
                <a16:creationId xmlns:a16="http://schemas.microsoft.com/office/drawing/2014/main" id="{25F42EC4-B1C9-427C-B586-57487C97F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27611"/>
              </p:ext>
            </p:extLst>
          </p:nvPr>
        </p:nvGraphicFramePr>
        <p:xfrm>
          <a:off x="4036392" y="2689128"/>
          <a:ext cx="435904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5301265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297838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73184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99465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997272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72222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2749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0631254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5924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082916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2829491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08674498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15399906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56361989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74084499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50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40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71292"/>
                  </a:ext>
                </a:extLst>
              </a:tr>
            </a:tbl>
          </a:graphicData>
        </a:graphic>
      </p:graphicFrame>
      <p:sp>
        <p:nvSpPr>
          <p:cNvPr id="28" name="직사각형 27">
            <a:extLst>
              <a:ext uri="{FF2B5EF4-FFF2-40B4-BE49-F238E27FC236}">
                <a16:creationId xmlns:a16="http://schemas.microsoft.com/office/drawing/2014/main" id="{FF539B43-0B48-481A-960E-DBC0DCAD6A2F}"/>
              </a:ext>
            </a:extLst>
          </p:cNvPr>
          <p:cNvSpPr/>
          <p:nvPr/>
        </p:nvSpPr>
        <p:spPr bwMode="auto">
          <a:xfrm>
            <a:off x="5499101" y="2128022"/>
            <a:ext cx="236597" cy="381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9215744C-9A3E-4DD1-A90B-FD9DB103C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397040"/>
              </p:ext>
            </p:extLst>
          </p:nvPr>
        </p:nvGraphicFramePr>
        <p:xfrm>
          <a:off x="7130312" y="2122779"/>
          <a:ext cx="1265120" cy="3951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43317169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89879492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358133751"/>
                    </a:ext>
                  </a:extLst>
                </a:gridCol>
              </a:tblGrid>
              <a:tr h="395103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10</a:t>
                      </a:r>
                      <a:endParaRPr lang="ko-KR" alt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30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42377"/>
                  </a:ext>
                </a:extLst>
              </a:tr>
            </a:tbl>
          </a:graphicData>
        </a:graphic>
      </p:graphicFrame>
      <p:graphicFrame>
        <p:nvGraphicFramePr>
          <p:cNvPr id="30" name="표 29">
            <a:extLst>
              <a:ext uri="{FF2B5EF4-FFF2-40B4-BE49-F238E27FC236}">
                <a16:creationId xmlns:a16="http://schemas.microsoft.com/office/drawing/2014/main" id="{FD0964B6-26AC-4D11-8E38-B052347AC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15608"/>
              </p:ext>
            </p:extLst>
          </p:nvPr>
        </p:nvGraphicFramePr>
        <p:xfrm>
          <a:off x="7143705" y="2688231"/>
          <a:ext cx="125280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600">
                  <a:extLst>
                    <a:ext uri="{9D8B030D-6E8A-4147-A177-3AD203B41FA5}">
                      <a16:colId xmlns:a16="http://schemas.microsoft.com/office/drawing/2014/main" val="1700303285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4230275944"/>
                    </a:ext>
                  </a:extLst>
                </a:gridCol>
                <a:gridCol w="417600">
                  <a:extLst>
                    <a:ext uri="{9D8B030D-6E8A-4147-A177-3AD203B41FA5}">
                      <a16:colId xmlns:a16="http://schemas.microsoft.com/office/drawing/2014/main" val="188071335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50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40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940314"/>
                  </a:ext>
                </a:extLst>
              </a:tr>
            </a:tbl>
          </a:graphicData>
        </a:graphic>
      </p:graphicFrame>
      <p:graphicFrame>
        <p:nvGraphicFramePr>
          <p:cNvPr id="31" name="표 30">
            <a:extLst>
              <a:ext uri="{FF2B5EF4-FFF2-40B4-BE49-F238E27FC236}">
                <a16:creationId xmlns:a16="http://schemas.microsoft.com/office/drawing/2014/main" id="{F83EA26B-C2F7-42D2-AC1B-462F73CF3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80520"/>
              </p:ext>
            </p:extLst>
          </p:nvPr>
        </p:nvGraphicFramePr>
        <p:xfrm>
          <a:off x="3887400" y="4189558"/>
          <a:ext cx="145796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396618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23723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99087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457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1989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49980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1626110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396097"/>
                  </a:ext>
                </a:extLst>
              </a:tr>
            </a:tbl>
          </a:graphicData>
        </a:graphic>
      </p:graphicFrame>
      <p:graphicFrame>
        <p:nvGraphicFramePr>
          <p:cNvPr id="32" name="표 31">
            <a:extLst>
              <a:ext uri="{FF2B5EF4-FFF2-40B4-BE49-F238E27FC236}">
                <a16:creationId xmlns:a16="http://schemas.microsoft.com/office/drawing/2014/main" id="{92A4840E-2456-4A29-BE68-86FE7ECCC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31788"/>
              </p:ext>
            </p:extLst>
          </p:nvPr>
        </p:nvGraphicFramePr>
        <p:xfrm>
          <a:off x="5773640" y="4189558"/>
          <a:ext cx="1666240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325858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6633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23996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92410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10505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238149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4515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2958099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51185"/>
                  </a:ext>
                </a:extLst>
              </a:tr>
            </a:tbl>
          </a:graphicData>
        </a:graphic>
      </p:graphicFrame>
      <p:sp>
        <p:nvSpPr>
          <p:cNvPr id="41" name="사각형: 둥근 모서리 71">
            <a:extLst>
              <a:ext uri="{FF2B5EF4-FFF2-40B4-BE49-F238E27FC236}">
                <a16:creationId xmlns:a16="http://schemas.microsoft.com/office/drawing/2014/main" id="{7555BF00-BCE6-472C-B86E-AA883869EEFC}"/>
              </a:ext>
            </a:extLst>
          </p:cNvPr>
          <p:cNvSpPr/>
          <p:nvPr/>
        </p:nvSpPr>
        <p:spPr bwMode="auto">
          <a:xfrm>
            <a:off x="6836568" y="3136412"/>
            <a:ext cx="1016301" cy="2747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rPr>
              <a:t>dirty record</a:t>
            </a:r>
            <a:endParaRPr kumimoji="0" lang="ko-KR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나눔바른고딕" panose="020B0603020101020101" pitchFamily="50" charset="-127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73D259-7258-4F5E-9A8D-3F08B8611454}"/>
              </a:ext>
            </a:extLst>
          </p:cNvPr>
          <p:cNvSpPr txBox="1"/>
          <p:nvPr/>
        </p:nvSpPr>
        <p:spPr>
          <a:xfrm>
            <a:off x="962029" y="1243406"/>
            <a:ext cx="192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&lt;Checkpointing&gt;</a:t>
            </a:r>
            <a:endParaRPr lang="ko-KR" altLang="en-US" b="1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2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01315 -0.30138 " pathEditMode="relative" rAng="0" ptsTypes="AA">
                                      <p:cBhvr>
                                        <p:cTn id="6" dur="9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" y="-15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81481E-6 L -0.14245 -0.21898 " pathEditMode="relative" rAng="0" ptsTypes="AA">
                                      <p:cBhvr>
                                        <p:cTn id="16" dur="9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2" y="-1094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8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16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A5315F6-917E-4881-8A72-B2C07BED40DD}"/>
              </a:ext>
            </a:extLst>
          </p:cNvPr>
          <p:cNvSpPr txBox="1"/>
          <p:nvPr/>
        </p:nvSpPr>
        <p:spPr>
          <a:xfrm>
            <a:off x="962029" y="1243406"/>
            <a:ext cx="21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Ex)</a:t>
            </a: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SQLite B-tree</a:t>
            </a:r>
            <a:endParaRPr lang="ko-KR" altLang="en-US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</a:endParaRPr>
          </a:p>
        </p:txBody>
      </p: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FEAC9D64-68C7-4ED3-9723-5B79D198BE90}"/>
              </a:ext>
            </a:extLst>
          </p:cNvPr>
          <p:cNvGrpSpPr/>
          <p:nvPr/>
        </p:nvGrpSpPr>
        <p:grpSpPr>
          <a:xfrm>
            <a:off x="652678" y="2169419"/>
            <a:ext cx="4433656" cy="2349273"/>
            <a:chOff x="708096" y="1859170"/>
            <a:chExt cx="4433656" cy="2349273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062BC21D-C7B5-4120-852E-3A4EB78DE7BD}"/>
                </a:ext>
              </a:extLst>
            </p:cNvPr>
            <p:cNvSpPr/>
            <p:nvPr/>
          </p:nvSpPr>
          <p:spPr>
            <a:xfrm>
              <a:off x="2759610" y="1982024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Page 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7AB1AF1A-E841-4B80-BA45-149CE272FD76}"/>
                </a:ext>
              </a:extLst>
            </p:cNvPr>
            <p:cNvSpPr/>
            <p:nvPr/>
          </p:nvSpPr>
          <p:spPr>
            <a:xfrm>
              <a:off x="1046674" y="3447289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Page 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D21FC431-A58C-4169-A6CE-54FDBE2AA9DD}"/>
                </a:ext>
              </a:extLst>
            </p:cNvPr>
            <p:cNvSpPr/>
            <p:nvPr/>
          </p:nvSpPr>
          <p:spPr>
            <a:xfrm>
              <a:off x="3792704" y="3447289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Page 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F4AC2C7E-51D7-4A6D-9164-405B6EB84AB7}"/>
                </a:ext>
              </a:extLst>
            </p:cNvPr>
            <p:cNvSpPr/>
            <p:nvPr/>
          </p:nvSpPr>
          <p:spPr>
            <a:xfrm>
              <a:off x="1910819" y="3447289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Page 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11F4193D-2E81-47D3-9832-7471A7D6F507}"/>
                </a:ext>
              </a:extLst>
            </p:cNvPr>
            <p:cNvSpPr/>
            <p:nvPr/>
          </p:nvSpPr>
          <p:spPr>
            <a:xfrm>
              <a:off x="708096" y="3338111"/>
              <a:ext cx="2196775" cy="870332"/>
            </a:xfrm>
            <a:prstGeom prst="round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사각형: 둥근 모서리 42">
              <a:extLst>
                <a:ext uri="{FF2B5EF4-FFF2-40B4-BE49-F238E27FC236}">
                  <a16:creationId xmlns:a16="http://schemas.microsoft.com/office/drawing/2014/main" id="{CDF2C4E8-45EB-46A5-B669-F1C5A8CAE979}"/>
                </a:ext>
              </a:extLst>
            </p:cNvPr>
            <p:cNvSpPr/>
            <p:nvPr/>
          </p:nvSpPr>
          <p:spPr>
            <a:xfrm>
              <a:off x="3371598" y="3338111"/>
              <a:ext cx="1770154" cy="870332"/>
            </a:xfrm>
            <a:prstGeom prst="round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화살표 연결선 5">
              <a:extLst>
                <a:ext uri="{FF2B5EF4-FFF2-40B4-BE49-F238E27FC236}">
                  <a16:creationId xmlns:a16="http://schemas.microsoft.com/office/drawing/2014/main" id="{C2738B35-76F9-491E-9A11-E30D10F66034}"/>
                </a:ext>
              </a:extLst>
            </p:cNvPr>
            <p:cNvCxnSpPr>
              <a:cxnSpLocks/>
              <a:stCxn id="49" idx="2"/>
              <a:endCxn id="4" idx="0"/>
            </p:cNvCxnSpPr>
            <p:nvPr/>
          </p:nvCxnSpPr>
          <p:spPr>
            <a:xfrm flipH="1">
              <a:off x="1806484" y="2632019"/>
              <a:ext cx="860530" cy="70609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43">
              <a:extLst>
                <a:ext uri="{FF2B5EF4-FFF2-40B4-BE49-F238E27FC236}">
                  <a16:creationId xmlns:a16="http://schemas.microsoft.com/office/drawing/2014/main" id="{B20032E7-218E-4B39-BFA9-600DE9C904A0}"/>
                </a:ext>
              </a:extLst>
            </p:cNvPr>
            <p:cNvCxnSpPr>
              <a:cxnSpLocks/>
              <a:stCxn id="48" idx="2"/>
              <a:endCxn id="43" idx="0"/>
            </p:cNvCxnSpPr>
            <p:nvPr/>
          </p:nvCxnSpPr>
          <p:spPr>
            <a:xfrm>
              <a:off x="3520100" y="2632019"/>
              <a:ext cx="736575" cy="70609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사각형: 둥근 모서리 44">
              <a:extLst>
                <a:ext uri="{FF2B5EF4-FFF2-40B4-BE49-F238E27FC236}">
                  <a16:creationId xmlns:a16="http://schemas.microsoft.com/office/drawing/2014/main" id="{DB17CA02-FD62-49F8-8E11-A853F60EBC79}"/>
                </a:ext>
              </a:extLst>
            </p:cNvPr>
            <p:cNvSpPr/>
            <p:nvPr/>
          </p:nvSpPr>
          <p:spPr>
            <a:xfrm>
              <a:off x="2150506" y="1859170"/>
              <a:ext cx="1770154" cy="870332"/>
            </a:xfrm>
            <a:prstGeom prst="round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01B5935D-4710-41F2-9746-B25F0D140699}"/>
                </a:ext>
              </a:extLst>
            </p:cNvPr>
            <p:cNvSpPr/>
            <p:nvPr/>
          </p:nvSpPr>
          <p:spPr>
            <a:xfrm>
              <a:off x="3427503" y="1982024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9E5D9491-F7F2-45F5-A00E-23C3AFEA82C7}"/>
                </a:ext>
              </a:extLst>
            </p:cNvPr>
            <p:cNvSpPr/>
            <p:nvPr/>
          </p:nvSpPr>
          <p:spPr>
            <a:xfrm>
              <a:off x="2574417" y="1982024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0F3EF35F-048C-4E81-854F-8DCFB94ACFD1}"/>
                </a:ext>
              </a:extLst>
            </p:cNvPr>
            <p:cNvSpPr/>
            <p:nvPr/>
          </p:nvSpPr>
          <p:spPr>
            <a:xfrm>
              <a:off x="861481" y="3448052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1CBF9DE5-F9A0-425D-90BD-3DAFCAAE9B35}"/>
                </a:ext>
              </a:extLst>
            </p:cNvPr>
            <p:cNvSpPr/>
            <p:nvPr/>
          </p:nvSpPr>
          <p:spPr>
            <a:xfrm>
              <a:off x="1718703" y="3443827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B34A263B-6C72-42A6-AB46-A08245747A05}"/>
                </a:ext>
              </a:extLst>
            </p:cNvPr>
            <p:cNvSpPr/>
            <p:nvPr/>
          </p:nvSpPr>
          <p:spPr>
            <a:xfrm>
              <a:off x="2582848" y="3445284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8677AEEC-CC25-4AE6-8EC3-5A8C50D511F0}"/>
                </a:ext>
              </a:extLst>
            </p:cNvPr>
            <p:cNvSpPr/>
            <p:nvPr/>
          </p:nvSpPr>
          <p:spPr>
            <a:xfrm>
              <a:off x="4470554" y="3443827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78881E0E-7454-449F-BEAA-E7473A692C3A}"/>
                </a:ext>
              </a:extLst>
            </p:cNvPr>
            <p:cNvSpPr/>
            <p:nvPr/>
          </p:nvSpPr>
          <p:spPr>
            <a:xfrm>
              <a:off x="3597939" y="3443827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0D03C59F-365C-4B80-AA22-A392DEF11150}"/>
              </a:ext>
            </a:extLst>
          </p:cNvPr>
          <p:cNvGrpSpPr/>
          <p:nvPr/>
        </p:nvGrpSpPr>
        <p:grpSpPr>
          <a:xfrm>
            <a:off x="6619847" y="2172686"/>
            <a:ext cx="4991931" cy="2349273"/>
            <a:chOff x="6057987" y="1926368"/>
            <a:chExt cx="4991931" cy="2349273"/>
          </a:xfrm>
        </p:grpSpPr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82D99476-65C0-4D7F-94A1-743046BFA81C}"/>
                </a:ext>
              </a:extLst>
            </p:cNvPr>
            <p:cNvSpPr/>
            <p:nvPr/>
          </p:nvSpPr>
          <p:spPr>
            <a:xfrm>
              <a:off x="8120518" y="2049222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Page 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7DAF9FD0-5E55-40C1-BC5F-492C9E53FA9E}"/>
                </a:ext>
              </a:extLst>
            </p:cNvPr>
            <p:cNvSpPr/>
            <p:nvPr/>
          </p:nvSpPr>
          <p:spPr>
            <a:xfrm>
              <a:off x="6407582" y="3514487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Page 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C1EBCFF3-7F95-4327-9873-7EC63C88417C}"/>
                </a:ext>
              </a:extLst>
            </p:cNvPr>
            <p:cNvSpPr/>
            <p:nvPr/>
          </p:nvSpPr>
          <p:spPr>
            <a:xfrm>
              <a:off x="9142595" y="3514487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rgbClr val="FF0000"/>
                  </a:solidFill>
                </a:rPr>
                <a:t>Page 5</a:t>
              </a:r>
              <a:endParaRPr lang="ko-KR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0F81A49B-8D4C-402E-8E6A-8901EF7FD8D6}"/>
                </a:ext>
              </a:extLst>
            </p:cNvPr>
            <p:cNvSpPr/>
            <p:nvPr/>
          </p:nvSpPr>
          <p:spPr>
            <a:xfrm>
              <a:off x="7271727" y="3514487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Page 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사각형: 둥근 모서리 62">
              <a:extLst>
                <a:ext uri="{FF2B5EF4-FFF2-40B4-BE49-F238E27FC236}">
                  <a16:creationId xmlns:a16="http://schemas.microsoft.com/office/drawing/2014/main" id="{C91E1021-D251-4E53-A86F-BE4FA7E87227}"/>
                </a:ext>
              </a:extLst>
            </p:cNvPr>
            <p:cNvSpPr/>
            <p:nvPr/>
          </p:nvSpPr>
          <p:spPr>
            <a:xfrm>
              <a:off x="6057987" y="3405309"/>
              <a:ext cx="2196775" cy="870332"/>
            </a:xfrm>
            <a:prstGeom prst="round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사각형: 둥근 모서리 63">
              <a:extLst>
                <a:ext uri="{FF2B5EF4-FFF2-40B4-BE49-F238E27FC236}">
                  <a16:creationId xmlns:a16="http://schemas.microsoft.com/office/drawing/2014/main" id="{F8C392C3-BAD5-4A10-A8FC-07601645BFCF}"/>
                </a:ext>
              </a:extLst>
            </p:cNvPr>
            <p:cNvSpPr/>
            <p:nvPr/>
          </p:nvSpPr>
          <p:spPr>
            <a:xfrm>
              <a:off x="8732506" y="3405309"/>
              <a:ext cx="2317412" cy="870332"/>
            </a:xfrm>
            <a:prstGeom prst="round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347E6469-E552-4D51-91D5-7F3C42D4FC2B}"/>
                </a:ext>
              </a:extLst>
            </p:cNvPr>
            <p:cNvCxnSpPr>
              <a:cxnSpLocks/>
              <a:stCxn id="69" idx="2"/>
              <a:endCxn id="63" idx="0"/>
            </p:cNvCxnSpPr>
            <p:nvPr/>
          </p:nvCxnSpPr>
          <p:spPr>
            <a:xfrm flipH="1">
              <a:off x="7156375" y="2699217"/>
              <a:ext cx="871547" cy="70609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화살표 연결선 65">
              <a:extLst>
                <a:ext uri="{FF2B5EF4-FFF2-40B4-BE49-F238E27FC236}">
                  <a16:creationId xmlns:a16="http://schemas.microsoft.com/office/drawing/2014/main" id="{D447DA51-797B-45C8-BF3E-61CBF5ED8ED4}"/>
                </a:ext>
              </a:extLst>
            </p:cNvPr>
            <p:cNvCxnSpPr>
              <a:cxnSpLocks/>
              <a:stCxn id="68" idx="2"/>
              <a:endCxn id="64" idx="0"/>
            </p:cNvCxnSpPr>
            <p:nvPr/>
          </p:nvCxnSpPr>
          <p:spPr>
            <a:xfrm>
              <a:off x="8881008" y="2699217"/>
              <a:ext cx="1010204" cy="70609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사각형: 둥근 모서리 66">
              <a:extLst>
                <a:ext uri="{FF2B5EF4-FFF2-40B4-BE49-F238E27FC236}">
                  <a16:creationId xmlns:a16="http://schemas.microsoft.com/office/drawing/2014/main" id="{3CD59D15-EDA9-41D0-B37F-58BB79139F64}"/>
                </a:ext>
              </a:extLst>
            </p:cNvPr>
            <p:cNvSpPr/>
            <p:nvPr/>
          </p:nvSpPr>
          <p:spPr>
            <a:xfrm>
              <a:off x="7511414" y="1926368"/>
              <a:ext cx="1770154" cy="870332"/>
            </a:xfrm>
            <a:prstGeom prst="round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22B4F08D-A414-4B4E-B4F0-3F2D64969359}"/>
                </a:ext>
              </a:extLst>
            </p:cNvPr>
            <p:cNvSpPr/>
            <p:nvPr/>
          </p:nvSpPr>
          <p:spPr>
            <a:xfrm>
              <a:off x="8788411" y="2049222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직사각형 68">
              <a:extLst>
                <a:ext uri="{FF2B5EF4-FFF2-40B4-BE49-F238E27FC236}">
                  <a16:creationId xmlns:a16="http://schemas.microsoft.com/office/drawing/2014/main" id="{D423E6A0-AB57-4FD6-AF59-6E9372BD64A4}"/>
                </a:ext>
              </a:extLst>
            </p:cNvPr>
            <p:cNvSpPr/>
            <p:nvPr/>
          </p:nvSpPr>
          <p:spPr>
            <a:xfrm>
              <a:off x="7935325" y="2049222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0" name="직사각형 69">
              <a:extLst>
                <a:ext uri="{FF2B5EF4-FFF2-40B4-BE49-F238E27FC236}">
                  <a16:creationId xmlns:a16="http://schemas.microsoft.com/office/drawing/2014/main" id="{E214A0DC-279F-4B6C-B87F-274BDD75B3A0}"/>
                </a:ext>
              </a:extLst>
            </p:cNvPr>
            <p:cNvSpPr/>
            <p:nvPr/>
          </p:nvSpPr>
          <p:spPr>
            <a:xfrm>
              <a:off x="6222389" y="3515250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1" name="직사각형 70">
              <a:extLst>
                <a:ext uri="{FF2B5EF4-FFF2-40B4-BE49-F238E27FC236}">
                  <a16:creationId xmlns:a16="http://schemas.microsoft.com/office/drawing/2014/main" id="{D95E46F9-69DD-4E34-8413-DD8B517966E7}"/>
                </a:ext>
              </a:extLst>
            </p:cNvPr>
            <p:cNvSpPr/>
            <p:nvPr/>
          </p:nvSpPr>
          <p:spPr>
            <a:xfrm>
              <a:off x="7079611" y="3511025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4D9D23DB-FB71-415E-87D6-D8AF5B0AE148}"/>
                </a:ext>
              </a:extLst>
            </p:cNvPr>
            <p:cNvSpPr/>
            <p:nvPr/>
          </p:nvSpPr>
          <p:spPr>
            <a:xfrm>
              <a:off x="7943756" y="3512482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직사각형 72">
              <a:extLst>
                <a:ext uri="{FF2B5EF4-FFF2-40B4-BE49-F238E27FC236}">
                  <a16:creationId xmlns:a16="http://schemas.microsoft.com/office/drawing/2014/main" id="{85310F9A-963C-4A8C-B413-3D9E303E0909}"/>
                </a:ext>
              </a:extLst>
            </p:cNvPr>
            <p:cNvSpPr/>
            <p:nvPr/>
          </p:nvSpPr>
          <p:spPr>
            <a:xfrm>
              <a:off x="9820445" y="3511025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직사각형 73">
              <a:extLst>
                <a:ext uri="{FF2B5EF4-FFF2-40B4-BE49-F238E27FC236}">
                  <a16:creationId xmlns:a16="http://schemas.microsoft.com/office/drawing/2014/main" id="{3C589B9C-A0B6-4F36-B12C-77F1CFE80397}"/>
                </a:ext>
              </a:extLst>
            </p:cNvPr>
            <p:cNvSpPr/>
            <p:nvPr/>
          </p:nvSpPr>
          <p:spPr>
            <a:xfrm>
              <a:off x="8958847" y="3511025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직사각형 75">
              <a:extLst>
                <a:ext uri="{FF2B5EF4-FFF2-40B4-BE49-F238E27FC236}">
                  <a16:creationId xmlns:a16="http://schemas.microsoft.com/office/drawing/2014/main" id="{BE55741B-4AB8-482A-B00D-97FB8729750E}"/>
                </a:ext>
              </a:extLst>
            </p:cNvPr>
            <p:cNvSpPr/>
            <p:nvPr/>
          </p:nvSpPr>
          <p:spPr>
            <a:xfrm>
              <a:off x="9999267" y="3514487"/>
              <a:ext cx="672029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Page 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직사각형 76">
              <a:extLst>
                <a:ext uri="{FF2B5EF4-FFF2-40B4-BE49-F238E27FC236}">
                  <a16:creationId xmlns:a16="http://schemas.microsoft.com/office/drawing/2014/main" id="{0082C16A-5278-4759-8FFE-FF57DC68E960}"/>
                </a:ext>
              </a:extLst>
            </p:cNvPr>
            <p:cNvSpPr/>
            <p:nvPr/>
          </p:nvSpPr>
          <p:spPr>
            <a:xfrm>
              <a:off x="10677117" y="3511025"/>
              <a:ext cx="185193" cy="6499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화살표: 오른쪽 77">
            <a:extLst>
              <a:ext uri="{FF2B5EF4-FFF2-40B4-BE49-F238E27FC236}">
                <a16:creationId xmlns:a16="http://schemas.microsoft.com/office/drawing/2014/main" id="{C625BA7D-6D61-4ED4-AD96-2BE371127470}"/>
              </a:ext>
            </a:extLst>
          </p:cNvPr>
          <p:cNvSpPr/>
          <p:nvPr/>
        </p:nvSpPr>
        <p:spPr>
          <a:xfrm>
            <a:off x="5650317" y="3046480"/>
            <a:ext cx="779510" cy="71432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705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17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A5315F6-917E-4881-8A72-B2C07BED40DD}"/>
              </a:ext>
            </a:extLst>
          </p:cNvPr>
          <p:cNvSpPr txBox="1"/>
          <p:nvPr/>
        </p:nvSpPr>
        <p:spPr>
          <a:xfrm>
            <a:off x="962029" y="1243406"/>
            <a:ext cx="21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Ex)</a:t>
            </a: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SQLite B-tree</a:t>
            </a:r>
            <a:endParaRPr lang="ko-KR" altLang="en-US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4295B55-9CC0-4B97-B989-50F5430B6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82" y="1896428"/>
            <a:ext cx="1885950" cy="330517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C7AE5EA-7FF4-45AE-B152-A41F14DE1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8224" y="2504951"/>
            <a:ext cx="2047875" cy="286702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C88B466B-29EF-47CC-974E-75ADD7BB20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3159" y="2504951"/>
            <a:ext cx="2076450" cy="2838450"/>
          </a:xfrm>
          <a:prstGeom prst="rect">
            <a:avLst/>
          </a:prstGeom>
        </p:spPr>
      </p:pic>
      <p:grpSp>
        <p:nvGrpSpPr>
          <p:cNvPr id="12" name="그룹 11">
            <a:extLst>
              <a:ext uri="{FF2B5EF4-FFF2-40B4-BE49-F238E27FC236}">
                <a16:creationId xmlns:a16="http://schemas.microsoft.com/office/drawing/2014/main" id="{C8E640BE-9DA1-4358-945F-9DEC4F538DE0}"/>
              </a:ext>
            </a:extLst>
          </p:cNvPr>
          <p:cNvGrpSpPr/>
          <p:nvPr/>
        </p:nvGrpSpPr>
        <p:grpSpPr>
          <a:xfrm>
            <a:off x="2208421" y="2535728"/>
            <a:ext cx="3777411" cy="3241570"/>
            <a:chOff x="2208421" y="2535728"/>
            <a:chExt cx="3777411" cy="324157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660C08B0-F0EE-4183-B9BC-CA6C67C4D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08421" y="2535728"/>
              <a:ext cx="3600450" cy="2867025"/>
            </a:xfrm>
            <a:prstGeom prst="rect">
              <a:avLst/>
            </a:prstGeom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634BDDA-B89B-45C1-ACE0-6FEED222523C}"/>
                </a:ext>
              </a:extLst>
            </p:cNvPr>
            <p:cNvSpPr txBox="1"/>
            <p:nvPr/>
          </p:nvSpPr>
          <p:spPr>
            <a:xfrm>
              <a:off x="2469394" y="5469521"/>
              <a:ext cx="35164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Median Key </a:t>
              </a:r>
              <a:r>
                <a:rPr lang="ko-KR" altLang="en-US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이상 값들을 현재 </a:t>
              </a:r>
              <a:r>
                <a:rPr lang="en-US" altLang="ko-KR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Page</a:t>
              </a:r>
              <a:r>
                <a:rPr lang="ko-KR" altLang="en-US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에 유지</a:t>
              </a: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55B5BB49-2C4C-461E-9B1B-F274ED26691A}"/>
              </a:ext>
            </a:extLst>
          </p:cNvPr>
          <p:cNvGrpSpPr/>
          <p:nvPr/>
        </p:nvGrpSpPr>
        <p:grpSpPr>
          <a:xfrm>
            <a:off x="7896099" y="2492702"/>
            <a:ext cx="2233015" cy="2876550"/>
            <a:chOff x="7896099" y="2492702"/>
            <a:chExt cx="2233015" cy="2876550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111C55C2-0F3D-4AEE-AF98-960F51833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96099" y="2492702"/>
              <a:ext cx="2124075" cy="2876550"/>
            </a:xfrm>
            <a:prstGeom prst="rect">
              <a:avLst/>
            </a:prstGeom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8FA8A36-AF03-4E51-8725-5C4DD44293EF}"/>
                </a:ext>
              </a:extLst>
            </p:cNvPr>
            <p:cNvSpPr txBox="1"/>
            <p:nvPr/>
          </p:nvSpPr>
          <p:spPr>
            <a:xfrm>
              <a:off x="8956212" y="3487617"/>
              <a:ext cx="11729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Largest key</a:t>
              </a:r>
              <a:endParaRPr lang="ko-KR" altLang="en-US" sz="14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02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18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A5315F6-917E-4881-8A72-B2C07BED40DD}"/>
              </a:ext>
            </a:extLst>
          </p:cNvPr>
          <p:cNvSpPr txBox="1"/>
          <p:nvPr/>
        </p:nvSpPr>
        <p:spPr>
          <a:xfrm>
            <a:off x="962028" y="1243406"/>
            <a:ext cx="380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Ex)</a:t>
            </a: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SQLite B-tree &lt;Checkpointing&gt;</a:t>
            </a:r>
            <a:endParaRPr lang="ko-KR" altLang="en-US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786062F1-74A1-4408-B866-0821016E5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782" y="1701438"/>
            <a:ext cx="51435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69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19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 logging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모서리가 둥근 직사각형 138">
            <a:extLst>
              <a:ext uri="{FF2B5EF4-FFF2-40B4-BE49-F238E27FC236}">
                <a16:creationId xmlns:a16="http://schemas.microsoft.com/office/drawing/2014/main" id="{D2F4467C-C07D-4481-A467-105D9CB0D365}"/>
              </a:ext>
            </a:extLst>
          </p:cNvPr>
          <p:cNvSpPr/>
          <p:nvPr/>
        </p:nvSpPr>
        <p:spPr bwMode="auto">
          <a:xfrm>
            <a:off x="2994871" y="1885660"/>
            <a:ext cx="6501008" cy="1916313"/>
          </a:xfrm>
          <a:prstGeom prst="roundRect">
            <a:avLst>
              <a:gd name="adj" fmla="val 4521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8EFAFA39-0E63-459C-BDBB-306737CAE035}"/>
              </a:ext>
            </a:extLst>
          </p:cNvPr>
          <p:cNvSpPr/>
          <p:nvPr/>
        </p:nvSpPr>
        <p:spPr bwMode="auto">
          <a:xfrm>
            <a:off x="3959527" y="2820928"/>
            <a:ext cx="4123077" cy="88783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40">
            <a:extLst>
              <a:ext uri="{FF2B5EF4-FFF2-40B4-BE49-F238E27FC236}">
                <a16:creationId xmlns:a16="http://schemas.microsoft.com/office/drawing/2014/main" id="{174EB5C0-E279-47CE-8D46-6F092BD06BB6}"/>
              </a:ext>
            </a:extLst>
          </p:cNvPr>
          <p:cNvSpPr/>
          <p:nvPr/>
        </p:nvSpPr>
        <p:spPr bwMode="auto">
          <a:xfrm>
            <a:off x="3083907" y="2030866"/>
            <a:ext cx="6363196" cy="66638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555668DA-B2A0-43D7-9E91-F245ACD5E8C0}"/>
              </a:ext>
            </a:extLst>
          </p:cNvPr>
          <p:cNvSpPr txBox="1"/>
          <p:nvPr/>
        </p:nvSpPr>
        <p:spPr>
          <a:xfrm>
            <a:off x="4930897" y="2769595"/>
            <a:ext cx="2356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Slot-Header </a:t>
            </a: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endParaRPr lang="ko-KR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53EDDC68-65D1-45DF-B9DB-BD7E39CD80EA}"/>
              </a:ext>
            </a:extLst>
          </p:cNvPr>
          <p:cNvCxnSpPr/>
          <p:nvPr/>
        </p:nvCxnSpPr>
        <p:spPr bwMode="auto">
          <a:xfrm>
            <a:off x="3019923" y="4358099"/>
            <a:ext cx="6613742" cy="34185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B4CE6F9-7541-4CC9-BE9F-BC074A933548}"/>
              </a:ext>
            </a:extLst>
          </p:cNvPr>
          <p:cNvSpPr txBox="1"/>
          <p:nvPr/>
        </p:nvSpPr>
        <p:spPr>
          <a:xfrm>
            <a:off x="5258971" y="2202803"/>
            <a:ext cx="2174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 Buffer </a:t>
            </a: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</a:p>
        </p:txBody>
      </p:sp>
      <p:sp>
        <p:nvSpPr>
          <p:cNvPr id="23" name="모서리가 둥근 직사각형 145">
            <a:extLst>
              <a:ext uri="{FF2B5EF4-FFF2-40B4-BE49-F238E27FC236}">
                <a16:creationId xmlns:a16="http://schemas.microsoft.com/office/drawing/2014/main" id="{9C2A1CAB-FEE8-4E5D-8C8A-8D58A42A1615}"/>
              </a:ext>
            </a:extLst>
          </p:cNvPr>
          <p:cNvSpPr/>
          <p:nvPr/>
        </p:nvSpPr>
        <p:spPr bwMode="auto">
          <a:xfrm>
            <a:off x="3167874" y="2154539"/>
            <a:ext cx="1026465" cy="44063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Dirty Slotted </a:t>
            </a:r>
          </a:p>
          <a:p>
            <a:pPr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A</a:t>
            </a:r>
            <a:endParaRPr lang="ko-KR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모서리가 둥근 직사각형 146">
            <a:extLst>
              <a:ext uri="{FF2B5EF4-FFF2-40B4-BE49-F238E27FC236}">
                <a16:creationId xmlns:a16="http://schemas.microsoft.com/office/drawing/2014/main" id="{5BE25ADC-ECAF-4699-86B6-AB78D4E6AEFF}"/>
              </a:ext>
            </a:extLst>
          </p:cNvPr>
          <p:cNvSpPr/>
          <p:nvPr/>
        </p:nvSpPr>
        <p:spPr bwMode="auto">
          <a:xfrm>
            <a:off x="4269210" y="2137651"/>
            <a:ext cx="1149510" cy="44063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Dirty Slotted </a:t>
            </a:r>
          </a:p>
          <a:p>
            <a:pPr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B</a:t>
            </a:r>
            <a:endParaRPr lang="ko-KR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모서리가 둥근 직사각형 147">
            <a:extLst>
              <a:ext uri="{FF2B5EF4-FFF2-40B4-BE49-F238E27FC236}">
                <a16:creationId xmlns:a16="http://schemas.microsoft.com/office/drawing/2014/main" id="{12ED19A6-43E3-44F7-ADED-B1791413E760}"/>
              </a:ext>
            </a:extLst>
          </p:cNvPr>
          <p:cNvSpPr/>
          <p:nvPr/>
        </p:nvSpPr>
        <p:spPr bwMode="auto">
          <a:xfrm>
            <a:off x="7320790" y="3190583"/>
            <a:ext cx="666189" cy="35498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F6F15C5D-0888-42C3-8A7E-2B03CDF3D035}"/>
              </a:ext>
            </a:extLst>
          </p:cNvPr>
          <p:cNvCxnSpPr>
            <a:stCxn id="28" idx="0"/>
          </p:cNvCxnSpPr>
          <p:nvPr/>
        </p:nvCxnSpPr>
        <p:spPr bwMode="auto">
          <a:xfrm flipV="1">
            <a:off x="3579758" y="2595179"/>
            <a:ext cx="11693" cy="146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D9E9C50A-2E78-40BE-B40A-48E606673242}"/>
              </a:ext>
            </a:extLst>
          </p:cNvPr>
          <p:cNvCxnSpPr>
            <a:endCxn id="24" idx="2"/>
          </p:cNvCxnSpPr>
          <p:nvPr/>
        </p:nvCxnSpPr>
        <p:spPr bwMode="auto">
          <a:xfrm flipV="1">
            <a:off x="4838413" y="2578290"/>
            <a:ext cx="5552" cy="205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모서리가 둥근 직사각형 150">
            <a:extLst>
              <a:ext uri="{FF2B5EF4-FFF2-40B4-BE49-F238E27FC236}">
                <a16:creationId xmlns:a16="http://schemas.microsoft.com/office/drawing/2014/main" id="{9CCA2FB2-F93F-43E0-B0F8-39CE36B42FFB}"/>
              </a:ext>
            </a:extLst>
          </p:cNvPr>
          <p:cNvSpPr/>
          <p:nvPr/>
        </p:nvSpPr>
        <p:spPr bwMode="auto">
          <a:xfrm>
            <a:off x="3192926" y="4057238"/>
            <a:ext cx="773663" cy="587202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Insert()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310EE7EF-A2EA-4D8A-912F-ADEFAC324F7E}"/>
              </a:ext>
            </a:extLst>
          </p:cNvPr>
          <p:cNvCxnSpPr>
            <a:cxnSpLocks/>
          </p:cNvCxnSpPr>
          <p:nvPr/>
        </p:nvCxnSpPr>
        <p:spPr bwMode="auto">
          <a:xfrm flipV="1">
            <a:off x="6021065" y="3518059"/>
            <a:ext cx="0" cy="7789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모서리가 둥근 직사각형 185">
            <a:extLst>
              <a:ext uri="{FF2B5EF4-FFF2-40B4-BE49-F238E27FC236}">
                <a16:creationId xmlns:a16="http://schemas.microsoft.com/office/drawing/2014/main" id="{8D994942-316E-4553-9890-BB8167E64720}"/>
              </a:ext>
            </a:extLst>
          </p:cNvPr>
          <p:cNvSpPr/>
          <p:nvPr/>
        </p:nvSpPr>
        <p:spPr bwMode="auto">
          <a:xfrm>
            <a:off x="5502194" y="4064498"/>
            <a:ext cx="972389" cy="587202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ogHeader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모서리가 둥근 직사각형 186">
            <a:extLst>
              <a:ext uri="{FF2B5EF4-FFF2-40B4-BE49-F238E27FC236}">
                <a16:creationId xmlns:a16="http://schemas.microsoft.com/office/drawing/2014/main" id="{73CF5DB9-356F-4464-8FBE-77650A34C4FB}"/>
              </a:ext>
            </a:extLst>
          </p:cNvPr>
          <p:cNvSpPr/>
          <p:nvPr/>
        </p:nvSpPr>
        <p:spPr bwMode="auto">
          <a:xfrm>
            <a:off x="7339988" y="2123548"/>
            <a:ext cx="991888" cy="4774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Slot Header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Page</a:t>
            </a:r>
            <a:r>
              <a:rPr kumimoji="0" lang="en-US" altLang="ko-K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모서리가 둥근 직사각형 187">
            <a:extLst>
              <a:ext uri="{FF2B5EF4-FFF2-40B4-BE49-F238E27FC236}">
                <a16:creationId xmlns:a16="http://schemas.microsoft.com/office/drawing/2014/main" id="{E34FB18E-2E1C-4FC4-A886-91B83058A766}"/>
              </a:ext>
            </a:extLst>
          </p:cNvPr>
          <p:cNvSpPr/>
          <p:nvPr/>
        </p:nvSpPr>
        <p:spPr bwMode="auto">
          <a:xfrm>
            <a:off x="8396088" y="2115299"/>
            <a:ext cx="988381" cy="4774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Slot Header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Page</a:t>
            </a:r>
            <a:r>
              <a:rPr kumimoji="0" lang="en-US" altLang="ko-K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47465FC0-D99D-4651-AFE6-4864907FAD35}"/>
              </a:ext>
            </a:extLst>
          </p:cNvPr>
          <p:cNvCxnSpPr/>
          <p:nvPr/>
        </p:nvCxnSpPr>
        <p:spPr bwMode="auto">
          <a:xfrm flipV="1">
            <a:off x="8169960" y="2592710"/>
            <a:ext cx="0" cy="14717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모서리가 둥근 직사각형 189">
            <a:extLst>
              <a:ext uri="{FF2B5EF4-FFF2-40B4-BE49-F238E27FC236}">
                <a16:creationId xmlns:a16="http://schemas.microsoft.com/office/drawing/2014/main" id="{F419AEE2-BE78-475D-9939-DB1DDB74CD2C}"/>
              </a:ext>
            </a:extLst>
          </p:cNvPr>
          <p:cNvSpPr/>
          <p:nvPr/>
        </p:nvSpPr>
        <p:spPr bwMode="auto">
          <a:xfrm>
            <a:off x="7975727" y="4057238"/>
            <a:ext cx="1250330" cy="587202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checkpoint()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33">
            <a:extLst>
              <a:ext uri="{FF2B5EF4-FFF2-40B4-BE49-F238E27FC236}">
                <a16:creationId xmlns:a16="http://schemas.microsoft.com/office/drawing/2014/main" id="{A5944408-8920-4ECA-AC99-1D8784DBE561}"/>
              </a:ext>
            </a:extLst>
          </p:cNvPr>
          <p:cNvSpPr/>
          <p:nvPr/>
        </p:nvSpPr>
        <p:spPr bwMode="auto">
          <a:xfrm>
            <a:off x="6543171" y="4248307"/>
            <a:ext cx="257879" cy="2660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34">
            <a:extLst>
              <a:ext uri="{FF2B5EF4-FFF2-40B4-BE49-F238E27FC236}">
                <a16:creationId xmlns:a16="http://schemas.microsoft.com/office/drawing/2014/main" id="{1ECA0889-CA71-43C3-9090-861425D6718B}"/>
              </a:ext>
            </a:extLst>
          </p:cNvPr>
          <p:cNvSpPr/>
          <p:nvPr/>
        </p:nvSpPr>
        <p:spPr bwMode="auto">
          <a:xfrm>
            <a:off x="7682932" y="4259279"/>
            <a:ext cx="257879" cy="2660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3611C1E2-CEAC-42FF-927C-1CF3AE772A58}"/>
              </a:ext>
            </a:extLst>
          </p:cNvPr>
          <p:cNvCxnSpPr>
            <a:cxnSpLocks/>
          </p:cNvCxnSpPr>
          <p:nvPr/>
        </p:nvCxnSpPr>
        <p:spPr bwMode="auto">
          <a:xfrm flipV="1">
            <a:off x="4758397" y="3518059"/>
            <a:ext cx="0" cy="624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모서리가 둥근 직사각형 193">
            <a:extLst>
              <a:ext uri="{FF2B5EF4-FFF2-40B4-BE49-F238E27FC236}">
                <a16:creationId xmlns:a16="http://schemas.microsoft.com/office/drawing/2014/main" id="{CFAFAF84-E0E7-42E5-9C43-3107F3EF20F6}"/>
              </a:ext>
            </a:extLst>
          </p:cNvPr>
          <p:cNvSpPr/>
          <p:nvPr/>
        </p:nvSpPr>
        <p:spPr bwMode="auto">
          <a:xfrm>
            <a:off x="4356062" y="4060293"/>
            <a:ext cx="984201" cy="587202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logHeader</a:t>
            </a: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BC438175-6DE8-40ED-8504-9E75F348D98C}"/>
              </a:ext>
            </a:extLst>
          </p:cNvPr>
          <p:cNvCxnSpPr>
            <a:cxnSpLocks/>
          </p:cNvCxnSpPr>
          <p:nvPr/>
        </p:nvCxnSpPr>
        <p:spPr bwMode="auto">
          <a:xfrm flipV="1">
            <a:off x="7467966" y="3539582"/>
            <a:ext cx="0" cy="5336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모서리가 둥근 직사각형 195">
            <a:extLst>
              <a:ext uri="{FF2B5EF4-FFF2-40B4-BE49-F238E27FC236}">
                <a16:creationId xmlns:a16="http://schemas.microsoft.com/office/drawing/2014/main" id="{EF266BC3-1F11-47CD-BA1D-5C21947A2B3D}"/>
              </a:ext>
            </a:extLst>
          </p:cNvPr>
          <p:cNvSpPr/>
          <p:nvPr/>
        </p:nvSpPr>
        <p:spPr bwMode="auto">
          <a:xfrm>
            <a:off x="6832224" y="4057238"/>
            <a:ext cx="824048" cy="587202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ommit()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16">
            <a:extLst>
              <a:ext uri="{FF2B5EF4-FFF2-40B4-BE49-F238E27FC236}">
                <a16:creationId xmlns:a16="http://schemas.microsoft.com/office/drawing/2014/main" id="{E815BF0A-298D-4CFF-AFB7-9D28308AF6AE}"/>
              </a:ext>
            </a:extLst>
          </p:cNvPr>
          <p:cNvCxnSpPr/>
          <p:nvPr/>
        </p:nvCxnSpPr>
        <p:spPr bwMode="auto">
          <a:xfrm flipV="1">
            <a:off x="3767153" y="2783243"/>
            <a:ext cx="1071260" cy="29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59">
            <a:extLst>
              <a:ext uri="{FF2B5EF4-FFF2-40B4-BE49-F238E27FC236}">
                <a16:creationId xmlns:a16="http://schemas.microsoft.com/office/drawing/2014/main" id="{2D9C3081-ED8B-4E61-A344-31EB60F62702}"/>
              </a:ext>
            </a:extLst>
          </p:cNvPr>
          <p:cNvCxnSpPr/>
          <p:nvPr/>
        </p:nvCxnSpPr>
        <p:spPr bwMode="auto">
          <a:xfrm>
            <a:off x="3772757" y="2794381"/>
            <a:ext cx="11716" cy="12628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A01BE42B-236F-4C28-B86D-858709CB1EF0}"/>
              </a:ext>
            </a:extLst>
          </p:cNvPr>
          <p:cNvCxnSpPr/>
          <p:nvPr/>
        </p:nvCxnSpPr>
        <p:spPr bwMode="auto">
          <a:xfrm flipV="1">
            <a:off x="8597932" y="2578290"/>
            <a:ext cx="0" cy="14717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70">
            <a:extLst>
              <a:ext uri="{FF2B5EF4-FFF2-40B4-BE49-F238E27FC236}">
                <a16:creationId xmlns:a16="http://schemas.microsoft.com/office/drawing/2014/main" id="{31847556-73E1-41A6-97D1-58945B0B0FBF}"/>
              </a:ext>
            </a:extLst>
          </p:cNvPr>
          <p:cNvSpPr txBox="1"/>
          <p:nvPr/>
        </p:nvSpPr>
        <p:spPr>
          <a:xfrm>
            <a:off x="5149047" y="1589998"/>
            <a:ext cx="2174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Memory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D05A781-2617-4D08-B74E-B57CD6B44E92}"/>
              </a:ext>
            </a:extLst>
          </p:cNvPr>
          <p:cNvSpPr/>
          <p:nvPr/>
        </p:nvSpPr>
        <p:spPr bwMode="auto">
          <a:xfrm>
            <a:off x="4017217" y="4259279"/>
            <a:ext cx="257879" cy="2660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번개 53">
            <a:extLst>
              <a:ext uri="{FF2B5EF4-FFF2-40B4-BE49-F238E27FC236}">
                <a16:creationId xmlns:a16="http://schemas.microsoft.com/office/drawing/2014/main" id="{3E2896D1-E632-443A-9B43-2721736188CA}"/>
              </a:ext>
            </a:extLst>
          </p:cNvPr>
          <p:cNvSpPr/>
          <p:nvPr/>
        </p:nvSpPr>
        <p:spPr bwMode="auto">
          <a:xfrm flipH="1">
            <a:off x="3982729" y="3993278"/>
            <a:ext cx="363756" cy="623644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번개 54">
            <a:extLst>
              <a:ext uri="{FF2B5EF4-FFF2-40B4-BE49-F238E27FC236}">
                <a16:creationId xmlns:a16="http://schemas.microsoft.com/office/drawing/2014/main" id="{D0AE65F2-FEE6-49CA-942C-61D88A608C3B}"/>
              </a:ext>
            </a:extLst>
          </p:cNvPr>
          <p:cNvSpPr/>
          <p:nvPr/>
        </p:nvSpPr>
        <p:spPr bwMode="auto">
          <a:xfrm flipH="1">
            <a:off x="5233356" y="3993278"/>
            <a:ext cx="363756" cy="623644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번개 55">
            <a:extLst>
              <a:ext uri="{FF2B5EF4-FFF2-40B4-BE49-F238E27FC236}">
                <a16:creationId xmlns:a16="http://schemas.microsoft.com/office/drawing/2014/main" id="{72E6FF91-6D14-4A80-8214-CFE72DF81544}"/>
              </a:ext>
            </a:extLst>
          </p:cNvPr>
          <p:cNvSpPr/>
          <p:nvPr/>
        </p:nvSpPr>
        <p:spPr bwMode="auto">
          <a:xfrm flipH="1">
            <a:off x="6493737" y="3993278"/>
            <a:ext cx="363756" cy="623644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번개 56">
            <a:extLst>
              <a:ext uri="{FF2B5EF4-FFF2-40B4-BE49-F238E27FC236}">
                <a16:creationId xmlns:a16="http://schemas.microsoft.com/office/drawing/2014/main" id="{44823C16-8AD2-4186-AEC6-CE880209849B}"/>
              </a:ext>
            </a:extLst>
          </p:cNvPr>
          <p:cNvSpPr/>
          <p:nvPr/>
        </p:nvSpPr>
        <p:spPr bwMode="auto">
          <a:xfrm flipH="1">
            <a:off x="7645360" y="3993723"/>
            <a:ext cx="363756" cy="623644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4BFABA8-6B4E-4AD1-B684-F25159E0A66C}"/>
              </a:ext>
            </a:extLst>
          </p:cNvPr>
          <p:cNvSpPr txBox="1"/>
          <p:nvPr/>
        </p:nvSpPr>
        <p:spPr>
          <a:xfrm>
            <a:off x="3213985" y="4801541"/>
            <a:ext cx="19012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Ignore dirty records</a:t>
            </a:r>
            <a:endParaRPr lang="ko-KR" altLang="en-US" sz="15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3E6482E-5F01-4BD4-8DA2-BEE215BB034E}"/>
              </a:ext>
            </a:extLst>
          </p:cNvPr>
          <p:cNvSpPr txBox="1"/>
          <p:nvPr/>
        </p:nvSpPr>
        <p:spPr>
          <a:xfrm>
            <a:off x="4989989" y="4801541"/>
            <a:ext cx="21869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Ignore slot-header logs</a:t>
            </a:r>
            <a:endParaRPr lang="ko-KR" altLang="en-US" sz="15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F6BAEA-368A-43A3-A79F-192E674CA548}"/>
              </a:ext>
            </a:extLst>
          </p:cNvPr>
          <p:cNvSpPr txBox="1"/>
          <p:nvPr/>
        </p:nvSpPr>
        <p:spPr>
          <a:xfrm>
            <a:off x="7047362" y="4809117"/>
            <a:ext cx="16632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checkpointing</a:t>
            </a:r>
            <a:endParaRPr lang="ko-KR" altLang="en-US" sz="15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5F86FE-4296-4E75-9A60-F9048EBE852E}"/>
              </a:ext>
            </a:extLst>
          </p:cNvPr>
          <p:cNvSpPr txBox="1"/>
          <p:nvPr/>
        </p:nvSpPr>
        <p:spPr>
          <a:xfrm>
            <a:off x="2073631" y="4767568"/>
            <a:ext cx="1116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rgbClr val="0B1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endParaRPr lang="ko-KR" altLang="en-US" sz="1600" dirty="0">
              <a:solidFill>
                <a:srgbClr val="0B1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07E33DE-E594-4991-B043-479BEF4EBD37}"/>
              </a:ext>
            </a:extLst>
          </p:cNvPr>
          <p:cNvSpPr txBox="1"/>
          <p:nvPr/>
        </p:nvSpPr>
        <p:spPr>
          <a:xfrm>
            <a:off x="4023624" y="2928253"/>
            <a:ext cx="23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rgbClr val="0B1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ko-KR" altLang="en-US" sz="1600" dirty="0">
              <a:solidFill>
                <a:srgbClr val="0B1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3" name="표 62">
            <a:extLst>
              <a:ext uri="{FF2B5EF4-FFF2-40B4-BE49-F238E27FC236}">
                <a16:creationId xmlns:a16="http://schemas.microsoft.com/office/drawing/2014/main" id="{2F05B12E-1B8B-416E-AC6B-EA323D687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92018"/>
              </p:ext>
            </p:extLst>
          </p:nvPr>
        </p:nvGraphicFramePr>
        <p:xfrm>
          <a:off x="4019422" y="3232228"/>
          <a:ext cx="14579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396618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23723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99087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457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1989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49980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16261105"/>
                    </a:ext>
                  </a:extLst>
                </a:gridCol>
              </a:tblGrid>
              <a:tr h="296053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396097"/>
                  </a:ext>
                </a:extLst>
              </a:tr>
            </a:tbl>
          </a:graphicData>
        </a:graphic>
      </p:graphicFrame>
      <p:graphicFrame>
        <p:nvGraphicFramePr>
          <p:cNvPr id="64" name="표 63">
            <a:extLst>
              <a:ext uri="{FF2B5EF4-FFF2-40B4-BE49-F238E27FC236}">
                <a16:creationId xmlns:a16="http://schemas.microsoft.com/office/drawing/2014/main" id="{F5598AB4-EC6A-4222-8143-22123528B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11030"/>
              </p:ext>
            </p:extLst>
          </p:nvPr>
        </p:nvGraphicFramePr>
        <p:xfrm>
          <a:off x="5570326" y="3232228"/>
          <a:ext cx="166624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325858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6633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23996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92410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10505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238149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4515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29580991"/>
                    </a:ext>
                  </a:extLst>
                </a:gridCol>
              </a:tblGrid>
              <a:tr h="25453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51185"/>
                  </a:ext>
                </a:extLst>
              </a:tr>
            </a:tbl>
          </a:graphicData>
        </a:graphic>
      </p:graphicFrame>
      <p:sp>
        <p:nvSpPr>
          <p:cNvPr id="65" name="TextBox 64">
            <a:extLst>
              <a:ext uri="{FF2B5EF4-FFF2-40B4-BE49-F238E27FC236}">
                <a16:creationId xmlns:a16="http://schemas.microsoft.com/office/drawing/2014/main" id="{EAFBCE2B-0129-416E-AE08-87036ADEA588}"/>
              </a:ext>
            </a:extLst>
          </p:cNvPr>
          <p:cNvSpPr txBox="1"/>
          <p:nvPr/>
        </p:nvSpPr>
        <p:spPr>
          <a:xfrm>
            <a:off x="5555752" y="2944221"/>
            <a:ext cx="23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rgbClr val="0B1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ko-KR" altLang="en-US" sz="1600" dirty="0">
              <a:solidFill>
                <a:srgbClr val="0B1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0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/>
      <p:bldP spid="58" grpId="1"/>
      <p:bldP spid="59" grpId="0"/>
      <p:bldP spid="59" grpId="1"/>
      <p:bldP spid="60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BADAADA9-255B-472C-91F3-67748D43D7A5}"/>
              </a:ext>
            </a:extLst>
          </p:cNvPr>
          <p:cNvSpPr/>
          <p:nvPr/>
        </p:nvSpPr>
        <p:spPr>
          <a:xfrm>
            <a:off x="1524000" y="1790260"/>
            <a:ext cx="9144000" cy="3228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9B7F72-C3E8-4E17-A211-2EE204929D8E}"/>
              </a:ext>
            </a:extLst>
          </p:cNvPr>
          <p:cNvSpPr txBox="1"/>
          <p:nvPr/>
        </p:nvSpPr>
        <p:spPr>
          <a:xfrm>
            <a:off x="2521052" y="2913818"/>
            <a:ext cx="2662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나눔바른고딕OTF Light" panose="02000303000000000000"/>
                <a:ea typeface="나눔바른고딕OTF Light" panose="02000303000000000000"/>
              </a:rPr>
              <a:t>Contents</a:t>
            </a:r>
            <a:endParaRPr lang="ko-KR" altLang="en-US" sz="3600" b="1" dirty="0">
              <a:latin typeface="나눔바른고딕OTF Light" panose="02000303000000000000"/>
              <a:ea typeface="나눔바른고딕OTF Light" panose="02000303000000000000"/>
            </a:endParaRPr>
          </a:p>
        </p:txBody>
      </p:sp>
      <p:sp>
        <p:nvSpPr>
          <p:cNvPr id="4" name="텍스트 상자 1">
            <a:extLst>
              <a:ext uri="{FF2B5EF4-FFF2-40B4-BE49-F238E27FC236}">
                <a16:creationId xmlns:a16="http://schemas.microsoft.com/office/drawing/2014/main" id="{873CF1AE-742A-44C8-8364-ACA7DC172451}"/>
              </a:ext>
            </a:extLst>
          </p:cNvPr>
          <p:cNvSpPr txBox="1"/>
          <p:nvPr/>
        </p:nvSpPr>
        <p:spPr>
          <a:xfrm>
            <a:off x="6434773" y="1790260"/>
            <a:ext cx="3676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1. Introduction</a:t>
            </a:r>
          </a:p>
          <a:p>
            <a:pPr>
              <a:lnSpc>
                <a:spcPct val="20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2. Background</a:t>
            </a:r>
          </a:p>
          <a:p>
            <a:pPr>
              <a:lnSpc>
                <a:spcPct val="20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3. Contribution</a:t>
            </a: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4. Implementation</a:t>
            </a:r>
          </a:p>
          <a:p>
            <a:pPr>
              <a:lnSpc>
                <a:spcPct val="20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5. Experiments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BE25EC38-6908-4B49-AA12-29240708CD62}"/>
              </a:ext>
            </a:extLst>
          </p:cNvPr>
          <p:cNvCxnSpPr>
            <a:cxnSpLocks/>
          </p:cNvCxnSpPr>
          <p:nvPr/>
        </p:nvCxnSpPr>
        <p:spPr>
          <a:xfrm>
            <a:off x="5757228" y="1696720"/>
            <a:ext cx="0" cy="331216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68156772-E438-4364-806A-73FFAF792ABC}"/>
              </a:ext>
            </a:extLst>
          </p:cNvPr>
          <p:cNvCxnSpPr>
            <a:cxnSpLocks/>
          </p:cNvCxnSpPr>
          <p:nvPr/>
        </p:nvCxnSpPr>
        <p:spPr>
          <a:xfrm flipV="1">
            <a:off x="1524000" y="1069950"/>
            <a:ext cx="9144000" cy="2032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3C785E42-4F2A-4354-A448-1771A96D8AC0}"/>
              </a:ext>
            </a:extLst>
          </p:cNvPr>
          <p:cNvCxnSpPr>
            <a:cxnSpLocks/>
          </p:cNvCxnSpPr>
          <p:nvPr/>
        </p:nvCxnSpPr>
        <p:spPr>
          <a:xfrm flipV="1">
            <a:off x="1524000" y="5598160"/>
            <a:ext cx="9144000" cy="2032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E3FC96C-328D-4E49-9D32-D54E41C3D963}"/>
              </a:ext>
            </a:extLst>
          </p:cNvPr>
          <p:cNvSpPr txBox="1"/>
          <p:nvPr/>
        </p:nvSpPr>
        <p:spPr>
          <a:xfrm>
            <a:off x="2087103" y="2637257"/>
            <a:ext cx="3329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다음_Regular" panose="02000603060000000000" pitchFamily="2" charset="-127"/>
                <a:ea typeface="나눔바른고딕" panose="020B0603020101020101"/>
              </a:rPr>
              <a:t>Failure-Atomic Slotted Paging</a:t>
            </a:r>
            <a:endParaRPr lang="ko-KR" altLang="en-US" sz="1600" dirty="0">
              <a:latin typeface="다음_Regular" panose="02000603060000000000" pitchFamily="2" charset="-127"/>
              <a:ea typeface="나눔바른고딕" panose="020B0603020101020101"/>
            </a:endParaRPr>
          </a:p>
        </p:txBody>
      </p:sp>
    </p:spTree>
    <p:extLst>
      <p:ext uri="{BB962C8B-B14F-4D97-AF65-F5344CB8AC3E}">
        <p14:creationId xmlns:p14="http://schemas.microsoft.com/office/powerpoint/2010/main" val="2756736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20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D80A4822-9C87-4D7A-BD6A-E535679966FB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71155B8F-6B9C-4656-ABDC-D94B09196741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86F46A2B-1EF6-4AAE-8AC1-1D91E4DE44B6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77E1A73-B4E8-4338-939B-8A43D4688211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Experiments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1139B39-17EC-4423-85E5-A87048454F23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1819586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05B203F8-E153-49CD-8D68-CAC66CAA3F72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FA5C9263-6A3B-49CB-8DE5-3C0B33AAB1FD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5</a:t>
              </a:r>
              <a:endParaRPr lang="ko-KR" altLang="en-US" sz="2000" dirty="0"/>
            </a:p>
          </p:txBody>
        </p:sp>
        <p:sp>
          <p:nvSpPr>
            <p:cNvPr id="31" name="순서도: 병합 30">
              <a:extLst>
                <a:ext uri="{FF2B5EF4-FFF2-40B4-BE49-F238E27FC236}">
                  <a16:creationId xmlns:a16="http://schemas.microsoft.com/office/drawing/2014/main" id="{94293EEC-880B-484A-9690-38071E32F056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09037C5D-3DB5-4AF2-9F91-3EC65BACE9B0}"/>
              </a:ext>
            </a:extLst>
          </p:cNvPr>
          <p:cNvSpPr txBox="1"/>
          <p:nvPr/>
        </p:nvSpPr>
        <p:spPr>
          <a:xfrm>
            <a:off x="752164" y="954328"/>
            <a:ext cx="6336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Quartz</a:t>
            </a:r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 사용 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(PM emulator)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FASH : 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F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ailure-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A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tomic 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S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lot-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H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FAST : 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F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ailure-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A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tomic </a:t>
            </a:r>
            <a:r>
              <a:rPr lang="en-US" altLang="ko-KR" sz="1600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S</a:t>
            </a:r>
            <a:r>
              <a:rPr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lot-header with in-place </a:t>
            </a:r>
            <a:r>
              <a:rPr lang="en-US" altLang="ko-KR" sz="1600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commi</a:t>
            </a:r>
            <a:r>
              <a:rPr lang="en-US" altLang="ko-KR" sz="1600" b="1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rPr>
              <a:t>T</a:t>
            </a:r>
            <a:endParaRPr lang="ko-KR" altLang="en-US" sz="1600" b="1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0DC764C1-BD00-4AFF-8C99-DDFD340FA8C4}"/>
              </a:ext>
            </a:extLst>
          </p:cNvPr>
          <p:cNvGrpSpPr/>
          <p:nvPr/>
        </p:nvGrpSpPr>
        <p:grpSpPr>
          <a:xfrm>
            <a:off x="1120620" y="2146188"/>
            <a:ext cx="4974693" cy="2807428"/>
            <a:chOff x="597555" y="1472651"/>
            <a:chExt cx="4974693" cy="2807428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E7D7D967-1D69-4DBB-85ED-DA1262CB0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7555" y="1692538"/>
              <a:ext cx="4282544" cy="258754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A16B42-606A-4501-88CA-0B53496467F3}"/>
                </a:ext>
              </a:extLst>
            </p:cNvPr>
            <p:cNvSpPr txBox="1"/>
            <p:nvPr/>
          </p:nvSpPr>
          <p:spPr>
            <a:xfrm>
              <a:off x="597556" y="1472651"/>
              <a:ext cx="4974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altLang="ko-KR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Latency </a:t>
              </a:r>
              <a:r>
                <a:rPr lang="ko-KR" altLang="en-US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변화에 따른 </a:t>
              </a:r>
              <a:r>
                <a:rPr lang="en-US" altLang="ko-KR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B-tree single insertion time </a:t>
              </a:r>
              <a:r>
                <a:rPr lang="ko-KR" altLang="en-US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성능 비교</a:t>
              </a: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7CD155D2-296C-4DAC-A984-3813A4F0EFB1}"/>
              </a:ext>
            </a:extLst>
          </p:cNvPr>
          <p:cNvGrpSpPr/>
          <p:nvPr/>
        </p:nvGrpSpPr>
        <p:grpSpPr>
          <a:xfrm>
            <a:off x="6680059" y="702642"/>
            <a:ext cx="4974692" cy="5750424"/>
            <a:chOff x="6765784" y="663409"/>
            <a:chExt cx="4974692" cy="5750424"/>
          </a:xfrm>
        </p:grpSpPr>
        <p:pic>
          <p:nvPicPr>
            <p:cNvPr id="34" name="그림 33">
              <a:extLst>
                <a:ext uri="{FF2B5EF4-FFF2-40B4-BE49-F238E27FC236}">
                  <a16:creationId xmlns:a16="http://schemas.microsoft.com/office/drawing/2014/main" id="{9C08FDA9-7F28-4210-8448-EFCE193B3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23230" y="995849"/>
              <a:ext cx="3766477" cy="5417984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872BA06-9B40-49ED-B1CA-FBF9E83BE5CA}"/>
                </a:ext>
              </a:extLst>
            </p:cNvPr>
            <p:cNvSpPr txBox="1"/>
            <p:nvPr/>
          </p:nvSpPr>
          <p:spPr>
            <a:xfrm>
              <a:off x="6765784" y="663409"/>
              <a:ext cx="4974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altLang="ko-KR" sz="14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</a:rPr>
                <a:t>Insertion time = Search + Page update + commit time</a:t>
              </a:r>
              <a:endParaRPr lang="ko-KR" altLang="en-US" sz="14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347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21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D80A4822-9C87-4D7A-BD6A-E535679966FB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71155B8F-6B9C-4656-ABDC-D94B09196741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86F46A2B-1EF6-4AAE-8AC1-1D91E4DE44B6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77E1A73-B4E8-4338-939B-8A43D4688211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Experiments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1139B39-17EC-4423-85E5-A87048454F23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1819586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05B203F8-E153-49CD-8D68-CAC66CAA3F72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FA5C9263-6A3B-49CB-8DE5-3C0B33AAB1FD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5</a:t>
              </a:r>
              <a:endParaRPr lang="ko-KR" altLang="en-US" sz="2000" dirty="0"/>
            </a:p>
          </p:txBody>
        </p:sp>
        <p:sp>
          <p:nvSpPr>
            <p:cNvPr id="31" name="순서도: 병합 30">
              <a:extLst>
                <a:ext uri="{FF2B5EF4-FFF2-40B4-BE49-F238E27FC236}">
                  <a16:creationId xmlns:a16="http://schemas.microsoft.com/office/drawing/2014/main" id="{94293EEC-880B-484A-9690-38071E32F056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231521DA-9E22-44EA-B748-186E57BA4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339" y="3448885"/>
            <a:ext cx="4189653" cy="2869340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B3D2A967-5A07-4ED2-955E-B91C2CB256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857" y="590663"/>
            <a:ext cx="5563077" cy="461666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CAFE08AB-54A1-467A-9E1F-144E174AA0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8900" y="910901"/>
            <a:ext cx="4086306" cy="5482676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1BF0D0B0-E6C2-4CEA-913A-BA5967702EA8}"/>
              </a:ext>
            </a:extLst>
          </p:cNvPr>
          <p:cNvSpPr/>
          <p:nvPr/>
        </p:nvSpPr>
        <p:spPr bwMode="auto">
          <a:xfrm>
            <a:off x="1384281" y="3052581"/>
            <a:ext cx="3790925" cy="4616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2" name="그림 31">
            <a:extLst>
              <a:ext uri="{FF2B5EF4-FFF2-40B4-BE49-F238E27FC236}">
                <a16:creationId xmlns:a16="http://schemas.microsoft.com/office/drawing/2014/main" id="{8B745C54-5266-47FA-BFCC-4C3AD3B791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1977" y="813374"/>
            <a:ext cx="4387911" cy="229409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C0FE1D0-E33B-4F1E-A449-E1D51D7D28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425" y="3439707"/>
            <a:ext cx="4413904" cy="2838337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D52BF9C0-98B6-4D92-8560-315108131251}"/>
              </a:ext>
            </a:extLst>
          </p:cNvPr>
          <p:cNvSpPr/>
          <p:nvPr/>
        </p:nvSpPr>
        <p:spPr bwMode="auto">
          <a:xfrm>
            <a:off x="1352889" y="5870635"/>
            <a:ext cx="3790925" cy="5246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33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9F86C06D-9E6C-4293-A9D5-636D7CD942F9}"/>
              </a:ext>
            </a:extLst>
          </p:cNvPr>
          <p:cNvSpPr txBox="1"/>
          <p:nvPr/>
        </p:nvSpPr>
        <p:spPr>
          <a:xfrm>
            <a:off x="1022383" y="963855"/>
            <a:ext cx="105673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ko-KR" altLang="en-US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논문의 강점</a:t>
            </a:r>
            <a:endParaRPr kumimoji="1" lang="en-US" altLang="ko-KR" b="1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kumimoji="1" lang="en-US" altLang="ko-KR" b="1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아이디어가 비교적 단순하다</a:t>
            </a:r>
            <a:r>
              <a:rPr kumimoji="1"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Hardware</a:t>
            </a:r>
            <a:r>
              <a:rPr kumimoji="1"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의 특성을 잘 활용하였다</a:t>
            </a:r>
            <a:r>
              <a:rPr kumimoji="1"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측정한 성능에 대한 결과 분석 내용이 매우 상세하다</a:t>
            </a:r>
            <a:r>
              <a:rPr kumimoji="1"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.(</a:t>
            </a:r>
            <a:r>
              <a:rPr kumimoji="1"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비교 모델 포함</a:t>
            </a:r>
            <a:r>
              <a:rPr kumimoji="1"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아이디어의 적용이 </a:t>
            </a:r>
            <a:r>
              <a:rPr kumimoji="1"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DBMS(SQLite)</a:t>
            </a:r>
            <a:r>
              <a:rPr kumimoji="1"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특성을 잘 고려했다</a:t>
            </a:r>
            <a:r>
              <a:rPr kumimoji="1" lang="en-US" altLang="ko-KR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.  FAST(Single insertion) </a:t>
            </a:r>
            <a:r>
              <a:rPr kumimoji="1"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최적</a:t>
            </a:r>
            <a:endParaRPr kumimoji="1" lang="en-US" altLang="ko-KR" sz="1600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4" name="슬라이드 번호 개체 틀 17">
            <a:extLst>
              <a:ext uri="{FF2B5EF4-FFF2-40B4-BE49-F238E27FC236}">
                <a16:creationId xmlns:a16="http://schemas.microsoft.com/office/drawing/2014/main" id="{9C065860-7F69-4986-AB7A-6E405210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22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0AF165F3-D7ED-4245-9774-A2FCCAE164C0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63345011-A16A-44AC-A764-E96E99906001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C32B23C1-7122-4A5A-A442-49BD3BAFED64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FD7244F-CA16-42CC-96BC-A24E1A8D7D83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Summary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C380B879-A53C-4531-818F-F221E08B2559}"/>
              </a:ext>
            </a:extLst>
          </p:cNvPr>
          <p:cNvCxnSpPr>
            <a:cxnSpLocks/>
          </p:cNvCxnSpPr>
          <p:nvPr/>
        </p:nvCxnSpPr>
        <p:spPr>
          <a:xfrm>
            <a:off x="780739" y="585315"/>
            <a:ext cx="13345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348488F5-0B63-4B33-AD28-C4FAEB72DC1E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9D63E32B-E143-4F76-9BBD-867AA31A0B17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35" name="순서도: 병합 34">
              <a:extLst>
                <a:ext uri="{FF2B5EF4-FFF2-40B4-BE49-F238E27FC236}">
                  <a16:creationId xmlns:a16="http://schemas.microsoft.com/office/drawing/2014/main" id="{89CEF5E5-F729-4A8E-BE42-A6840AA5BA89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텍스트 상자 1">
                <a:extLst>
                  <a:ext uri="{FF2B5EF4-FFF2-40B4-BE49-F238E27FC236}">
                    <a16:creationId xmlns:a16="http://schemas.microsoft.com/office/drawing/2014/main" id="{C4B270ED-9BA3-45B6-B72E-D547C582A919}"/>
                  </a:ext>
                </a:extLst>
              </p:cNvPr>
              <p:cNvSpPr txBox="1"/>
              <p:nvPr/>
            </p:nvSpPr>
            <p:spPr>
              <a:xfrm>
                <a:off x="1022383" y="3669190"/>
                <a:ext cx="10567361" cy="2723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kumimoji="1" lang="ko-KR" altLang="en-US" b="1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생각한 점</a:t>
                </a:r>
                <a:endParaRPr kumimoji="1" lang="en-US" altLang="ko-KR" b="1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lvl="1">
                  <a:lnSpc>
                    <a:spcPct val="150000"/>
                  </a:lnSpc>
                </a:pPr>
                <a:endParaRPr kumimoji="1" lang="en-US" altLang="ko-KR" sz="16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+mj-ea"/>
                  <a:buAutoNum type="circleNumDbPlain"/>
                </a:pP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NVRAM </a:t>
                </a:r>
                <a:r>
                  <a:rPr kumimoji="1" lang="ko-KR" altLang="en-US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활용에서 </a:t>
                </a: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Byte-addressable</a:t>
                </a:r>
                <a:r>
                  <a:rPr kumimoji="1" lang="ko-KR" altLang="en-US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한 특징으로 인해 부분적인 </a:t>
                </a: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Write</a:t>
                </a:r>
                <a:r>
                  <a:rPr kumimoji="1" lang="ko-KR" altLang="en-US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를 수행하는 것은 기본적 </a:t>
                </a: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+ </a:t>
                </a:r>
                <a14:m>
                  <m:oMath xmlns:m="http://schemas.openxmlformats.org/officeDocument/2006/math">
                    <m:r>
                      <a:rPr kumimoji="1" lang="ko-KR" altLang="en-US" sz="1600" i="1" smtClean="0">
                        <a:latin typeface="Cambria Math" panose="02040503050406030204" pitchFamily="18" charset="0"/>
                        <a:ea typeface="나눔바른고딕" panose="020B0603020101020101" pitchFamily="50" charset="-127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endParaRPr kumimoji="1" lang="en-US" altLang="ko-KR" sz="16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+mj-ea"/>
                  <a:buAutoNum type="circleNumDbPlain"/>
                </a:pP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NVRAM</a:t>
                </a:r>
                <a:r>
                  <a:rPr kumimoji="1" lang="ko-KR" altLang="en-US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을 적용 대상 고려 </a:t>
                </a: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- File system, Data structure (Tree, Hashing, …), Logging, Heap manager, … </a:t>
                </a:r>
              </a:p>
              <a:p>
                <a:pPr marL="800100" lvl="1" indent="-342900">
                  <a:lnSpc>
                    <a:spcPct val="150000"/>
                  </a:lnSpc>
                  <a:buFont typeface="+mj-ea"/>
                  <a:buAutoNum type="circleNumDbPlain"/>
                </a:pPr>
                <a:r>
                  <a:rPr kumimoji="1" lang="ko-KR" altLang="en-US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적용 대상의 적합성 고려</a:t>
                </a:r>
                <a:endParaRPr kumimoji="1" lang="en-US" altLang="ko-KR" sz="16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+mj-ea"/>
                  <a:buAutoNum type="circleNumDbPlain"/>
                </a:pPr>
                <a:r>
                  <a:rPr kumimoji="1" lang="ko-KR" altLang="en-US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컴퓨터 구조와 관련한 배경 지식 활용</a:t>
                </a: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 (CPU</a:t>
                </a:r>
                <a:r>
                  <a:rPr kumimoji="1" lang="en-US" altLang="ko-KR" sz="160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, instruction</a:t>
                </a: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, Cache write policy, … ) </a:t>
                </a:r>
              </a:p>
              <a:p>
                <a:pPr marL="800100" lvl="1" indent="-342900">
                  <a:lnSpc>
                    <a:spcPct val="150000"/>
                  </a:lnSpc>
                  <a:buFont typeface="+mj-ea"/>
                  <a:buAutoNum type="circleNumDbPlain"/>
                </a:pP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NVRAM</a:t>
                </a:r>
                <a:r>
                  <a:rPr kumimoji="1" lang="ko-KR" altLang="en-US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ko-KR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emulator </a:t>
                </a:r>
                <a:r>
                  <a:rPr kumimoji="1" lang="ko-KR" altLang="en-US" sz="1600" dirty="0"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Arial" panose="020B0604020202020204" pitchFamily="34" charset="0"/>
                    <a:sym typeface="Wingdings" panose="05000000000000000000" pitchFamily="2" charset="2"/>
                  </a:rPr>
                  <a:t>활용</a:t>
                </a:r>
                <a:endParaRPr kumimoji="1" lang="en-US" altLang="ko-KR" sz="1600" dirty="0">
                  <a:latin typeface="나눔바른고딕" panose="020B0603020101020101" pitchFamily="50" charset="-127"/>
                  <a:ea typeface="나눔바른고딕" panose="020B0603020101020101" pitchFamily="50" charset="-127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22" name="텍스트 상자 1">
                <a:extLst>
                  <a:ext uri="{FF2B5EF4-FFF2-40B4-BE49-F238E27FC236}">
                    <a16:creationId xmlns:a16="http://schemas.microsoft.com/office/drawing/2014/main" id="{C4B270ED-9BA3-45B6-B72E-D547C582A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383" y="3669190"/>
                <a:ext cx="10567361" cy="2723823"/>
              </a:xfrm>
              <a:prstGeom prst="rect">
                <a:avLst/>
              </a:prstGeom>
              <a:blipFill>
                <a:blip r:embed="rId3"/>
                <a:stretch>
                  <a:fillRect l="-404" b="-8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2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상자 1">
            <a:extLst>
              <a:ext uri="{FF2B5EF4-FFF2-40B4-BE49-F238E27FC236}">
                <a16:creationId xmlns:a16="http://schemas.microsoft.com/office/drawing/2014/main" id="{C4F43199-DDFC-4453-9842-AB3070019F96}"/>
              </a:ext>
            </a:extLst>
          </p:cNvPr>
          <p:cNvSpPr txBox="1"/>
          <p:nvPr/>
        </p:nvSpPr>
        <p:spPr>
          <a:xfrm>
            <a:off x="4595745" y="2255083"/>
            <a:ext cx="3623582" cy="1427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sz="6600" dirty="0">
                <a:latin typeface="Arial" panose="020B0604020202020204" pitchFamily="34" charset="0"/>
                <a:cs typeface="Arial" panose="020B0604020202020204" pitchFamily="34" charset="0"/>
              </a:rPr>
              <a:t>Q  &amp;  A</a:t>
            </a:r>
          </a:p>
        </p:txBody>
      </p:sp>
    </p:spTree>
    <p:extLst>
      <p:ext uri="{BB962C8B-B14F-4D97-AF65-F5344CB8AC3E}">
        <p14:creationId xmlns:p14="http://schemas.microsoft.com/office/powerpoint/2010/main" val="255672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텍스트 상자 1">
            <a:extLst>
              <a:ext uri="{FF2B5EF4-FFF2-40B4-BE49-F238E27FC236}">
                <a16:creationId xmlns:a16="http://schemas.microsoft.com/office/drawing/2014/main" id="{9CA8C3C7-D065-4B83-87B9-C06D99D5725F}"/>
              </a:ext>
            </a:extLst>
          </p:cNvPr>
          <p:cNvSpPr txBox="1"/>
          <p:nvPr/>
        </p:nvSpPr>
        <p:spPr>
          <a:xfrm>
            <a:off x="667881" y="781719"/>
            <a:ext cx="546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Paper?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D26DB70-737E-4B89-AA11-834AFC57A8F2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7B5EC4BA-4C34-4D86-8E72-3BA55F6E8F7B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EC57564B-14B6-44D8-9A45-33BEC926A423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70D1991-5A4E-452B-A7FC-A45DE388DEB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Introduction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9C528102-5F02-4CAA-84B8-D45E657E92B2}"/>
              </a:ext>
            </a:extLst>
          </p:cNvPr>
          <p:cNvCxnSpPr>
            <a:cxnSpLocks/>
          </p:cNvCxnSpPr>
          <p:nvPr/>
        </p:nvCxnSpPr>
        <p:spPr>
          <a:xfrm>
            <a:off x="780739" y="585315"/>
            <a:ext cx="1781486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023EEF38-74AA-4B26-A49B-0F55B6C2576F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FF39D1B7-1687-47F2-9F57-FC1DEDDB8DF8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1</a:t>
              </a:r>
              <a:endParaRPr lang="ko-KR" altLang="en-US" sz="2000" dirty="0"/>
            </a:p>
          </p:txBody>
        </p:sp>
        <p:sp>
          <p:nvSpPr>
            <p:cNvPr id="22" name="순서도: 병합 21">
              <a:extLst>
                <a:ext uri="{FF2B5EF4-FFF2-40B4-BE49-F238E27FC236}">
                  <a16:creationId xmlns:a16="http://schemas.microsoft.com/office/drawing/2014/main" id="{B55C180E-01CA-47AA-8905-58ADEB0B390A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0" name="텍스트 상자 1">
            <a:extLst>
              <a:ext uri="{FF2B5EF4-FFF2-40B4-BE49-F238E27FC236}">
                <a16:creationId xmlns:a16="http://schemas.microsoft.com/office/drawing/2014/main" id="{1B1999DE-915D-4B19-96DB-03492E9CAE3A}"/>
              </a:ext>
            </a:extLst>
          </p:cNvPr>
          <p:cNvSpPr txBox="1"/>
          <p:nvPr/>
        </p:nvSpPr>
        <p:spPr>
          <a:xfrm>
            <a:off x="184533" y="3294487"/>
            <a:ext cx="1922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Recovery</a:t>
            </a:r>
            <a:endParaRPr kumimoji="1" lang="en-US" altLang="ko-KR" sz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kumimoji="1"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Failure</a:t>
            </a:r>
            <a:r>
              <a:rPr kumimoji="1" lang="ko-KR" alt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가 일어나도 </a:t>
            </a:r>
            <a:endParaRPr kumimoji="1" lang="en-US" altLang="ko-KR" sz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kumimoji="1"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Consistency </a:t>
            </a:r>
            <a:r>
              <a:rPr kumimoji="1" lang="ko-KR" alt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유지</a:t>
            </a:r>
            <a:endParaRPr kumimoji="1" lang="en-US" altLang="ko-KR" sz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kumimoji="1"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kumimoji="1" lang="ko-KR" alt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이전과 같은 상태를 유지</a:t>
            </a:r>
            <a:r>
              <a:rPr kumimoji="1"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50" name="슬라이드 번호 개체 틀 17">
            <a:extLst>
              <a:ext uri="{FF2B5EF4-FFF2-40B4-BE49-F238E27FC236}">
                <a16:creationId xmlns:a16="http://schemas.microsoft.com/office/drawing/2014/main" id="{86CB1A85-0014-459F-A7CB-3DFB148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3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0EA0BA-0C89-4155-8B8C-A65E1A92F52B}"/>
              </a:ext>
            </a:extLst>
          </p:cNvPr>
          <p:cNvSpPr txBox="1"/>
          <p:nvPr/>
        </p:nvSpPr>
        <p:spPr>
          <a:xfrm>
            <a:off x="1223858" y="2734947"/>
            <a:ext cx="9742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atin typeface="나눔바른고딕OTF Light"/>
                <a:cs typeface="Calibri" panose="020F0502020204030204" pitchFamily="34" charset="0"/>
              </a:rPr>
              <a:t>Failure-Atomic Slotted Paging </a:t>
            </a:r>
          </a:p>
          <a:p>
            <a:pPr algn="ctr"/>
            <a:r>
              <a:rPr lang="en-US" altLang="ko-KR" sz="3600" b="1" dirty="0">
                <a:latin typeface="나눔바른고딕OTF Light"/>
                <a:cs typeface="Calibri" panose="020F0502020204030204" pitchFamily="34" charset="0"/>
              </a:rPr>
              <a:t>for Persistent Memory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72195145-0458-4120-B04A-8F5DAA9822B0}"/>
              </a:ext>
            </a:extLst>
          </p:cNvPr>
          <p:cNvSpPr/>
          <p:nvPr/>
        </p:nvSpPr>
        <p:spPr>
          <a:xfrm>
            <a:off x="2648259" y="2725422"/>
            <a:ext cx="3501398" cy="62292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1F24824B-99CA-48A7-A6C5-37063D8E4100}"/>
              </a:ext>
            </a:extLst>
          </p:cNvPr>
          <p:cNvSpPr/>
          <p:nvPr/>
        </p:nvSpPr>
        <p:spPr>
          <a:xfrm>
            <a:off x="6178231" y="2725423"/>
            <a:ext cx="3305176" cy="62292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A3B7CEA3-0176-4FFE-9F53-E824EA0DF44A}"/>
              </a:ext>
            </a:extLst>
          </p:cNvPr>
          <p:cNvSpPr/>
          <p:nvPr/>
        </p:nvSpPr>
        <p:spPr>
          <a:xfrm>
            <a:off x="3638293" y="3371205"/>
            <a:ext cx="4949764" cy="52285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5" name="연결선: 꺾임 44">
            <a:extLst>
              <a:ext uri="{FF2B5EF4-FFF2-40B4-BE49-F238E27FC236}">
                <a16:creationId xmlns:a16="http://schemas.microsoft.com/office/drawing/2014/main" id="{A56EF437-74A2-4EE9-9C21-6AC86EAA8E13}"/>
              </a:ext>
            </a:extLst>
          </p:cNvPr>
          <p:cNvCxnSpPr>
            <a:cxnSpLocks/>
          </p:cNvCxnSpPr>
          <p:nvPr/>
        </p:nvCxnSpPr>
        <p:spPr>
          <a:xfrm flipV="1">
            <a:off x="1223858" y="3036945"/>
            <a:ext cx="1424401" cy="434610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연결선: 꺾임 45">
            <a:extLst>
              <a:ext uri="{FF2B5EF4-FFF2-40B4-BE49-F238E27FC236}">
                <a16:creationId xmlns:a16="http://schemas.microsoft.com/office/drawing/2014/main" id="{E7A93F5B-AA36-4919-9AD9-3547E1FA3E54}"/>
              </a:ext>
            </a:extLst>
          </p:cNvPr>
          <p:cNvCxnSpPr>
            <a:cxnSpLocks/>
            <a:stCxn id="53" idx="0"/>
            <a:endCxn id="39" idx="3"/>
          </p:cNvCxnSpPr>
          <p:nvPr/>
        </p:nvCxnSpPr>
        <p:spPr>
          <a:xfrm rot="16200000" flipH="1" flipV="1">
            <a:off x="9261881" y="1705609"/>
            <a:ext cx="1552801" cy="1109750"/>
          </a:xfrm>
          <a:prstGeom prst="bentConnector4">
            <a:avLst>
              <a:gd name="adj1" fmla="val -14722"/>
              <a:gd name="adj2" fmla="val -125902"/>
            </a:avLst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연결선: 꺾임 51">
            <a:extLst>
              <a:ext uri="{FF2B5EF4-FFF2-40B4-BE49-F238E27FC236}">
                <a16:creationId xmlns:a16="http://schemas.microsoft.com/office/drawing/2014/main" id="{37E01FEB-DF9C-4FDC-8ACD-CE84373C00A0}"/>
              </a:ext>
            </a:extLst>
          </p:cNvPr>
          <p:cNvCxnSpPr>
            <a:cxnSpLocks/>
            <a:stCxn id="54" idx="0"/>
            <a:endCxn id="41" idx="2"/>
          </p:cNvCxnSpPr>
          <p:nvPr/>
        </p:nvCxnSpPr>
        <p:spPr>
          <a:xfrm rot="16200000" flipV="1">
            <a:off x="6145756" y="3861484"/>
            <a:ext cx="1290301" cy="1355462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텍스트 상자 1">
            <a:extLst>
              <a:ext uri="{FF2B5EF4-FFF2-40B4-BE49-F238E27FC236}">
                <a16:creationId xmlns:a16="http://schemas.microsoft.com/office/drawing/2014/main" id="{EFF08387-1039-4D60-B3C3-0E6A9B3FE2BB}"/>
              </a:ext>
            </a:extLst>
          </p:cNvPr>
          <p:cNvSpPr txBox="1"/>
          <p:nvPr/>
        </p:nvSpPr>
        <p:spPr>
          <a:xfrm>
            <a:off x="9424559" y="1484084"/>
            <a:ext cx="2337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Database page format</a:t>
            </a:r>
            <a:endParaRPr kumimoji="1" lang="en-US" altLang="ko-KR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kumimoji="1"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Variable-length record</a:t>
            </a:r>
            <a:r>
              <a:rPr kumimoji="1" lang="ko-KR" alt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에 적합한</a:t>
            </a:r>
            <a:r>
              <a:rPr kumimoji="1"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Slotted paging </a:t>
            </a:r>
            <a:r>
              <a:rPr kumimoji="1" lang="ko-KR" alt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기법을 활용</a:t>
            </a:r>
            <a:endParaRPr kumimoji="1" lang="en-US" altLang="ko-KR" sz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4" name="텍스트 상자 1">
            <a:extLst>
              <a:ext uri="{FF2B5EF4-FFF2-40B4-BE49-F238E27FC236}">
                <a16:creationId xmlns:a16="http://schemas.microsoft.com/office/drawing/2014/main" id="{BCA7884F-CD94-480B-B54F-5E82F39030BD}"/>
              </a:ext>
            </a:extLst>
          </p:cNvPr>
          <p:cNvSpPr txBox="1"/>
          <p:nvPr/>
        </p:nvSpPr>
        <p:spPr>
          <a:xfrm>
            <a:off x="6156830" y="5184365"/>
            <a:ext cx="2623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Non-volatile memory</a:t>
            </a:r>
            <a:endParaRPr kumimoji="1" lang="en-US" altLang="ko-KR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kumimoji="1" lang="ko-KR" alt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데이터를 지속 가능한 메모리 사용</a:t>
            </a:r>
            <a:endParaRPr kumimoji="1" lang="en-US" altLang="ko-KR" sz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kumimoji="1"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(Journaling, WAL logging </a:t>
            </a:r>
            <a:r>
              <a:rPr kumimoji="1" lang="ko-KR" alt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부하↓</a:t>
            </a:r>
            <a:r>
              <a:rPr kumimoji="1"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pic>
        <p:nvPicPr>
          <p:cNvPr id="2050" name="Picture 2" descr="https://i.pinimg.com/originals/a2/a6/aa/a2a6aa08138f246b02aaea083a06e4a6.jpg">
            <a:extLst>
              <a:ext uri="{FF2B5EF4-FFF2-40B4-BE49-F238E27FC236}">
                <a16:creationId xmlns:a16="http://schemas.microsoft.com/office/drawing/2014/main" id="{5F0E5AE5-C09B-404C-93A0-39188453B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70" y="4219359"/>
            <a:ext cx="1245375" cy="124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44633E16-253B-46D6-ADFE-53DE4714FDC0}"/>
              </a:ext>
            </a:extLst>
          </p:cNvPr>
          <p:cNvGrpSpPr/>
          <p:nvPr/>
        </p:nvGrpSpPr>
        <p:grpSpPr>
          <a:xfrm>
            <a:off x="8601218" y="5144739"/>
            <a:ext cx="1991938" cy="1200329"/>
            <a:chOff x="7359267" y="5063457"/>
            <a:chExt cx="1991938" cy="1200329"/>
          </a:xfrm>
        </p:grpSpPr>
        <p:pic>
          <p:nvPicPr>
            <p:cNvPr id="55" name="Picture 2" descr="Image result for stt-mram">
              <a:extLst>
                <a:ext uri="{FF2B5EF4-FFF2-40B4-BE49-F238E27FC236}">
                  <a16:creationId xmlns:a16="http://schemas.microsoft.com/office/drawing/2014/main" id="{D81BA3FF-552B-4098-8705-1E876ECEEB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9268" y="5145370"/>
              <a:ext cx="1951937" cy="1034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사각형: 둥근 모서리 14">
              <a:extLst>
                <a:ext uri="{FF2B5EF4-FFF2-40B4-BE49-F238E27FC236}">
                  <a16:creationId xmlns:a16="http://schemas.microsoft.com/office/drawing/2014/main" id="{FBA3AC17-C628-474F-B5D4-4C4AF87F2C87}"/>
                </a:ext>
              </a:extLst>
            </p:cNvPr>
            <p:cNvSpPr/>
            <p:nvPr/>
          </p:nvSpPr>
          <p:spPr>
            <a:xfrm>
              <a:off x="7359267" y="5063457"/>
              <a:ext cx="1991938" cy="1200329"/>
            </a:xfrm>
            <a:prstGeom prst="roundRect">
              <a:avLst>
                <a:gd name="adj" fmla="val 5653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59" name="그룹 2058">
            <a:extLst>
              <a:ext uri="{FF2B5EF4-FFF2-40B4-BE49-F238E27FC236}">
                <a16:creationId xmlns:a16="http://schemas.microsoft.com/office/drawing/2014/main" id="{5B1192AF-BAA9-4755-A821-EC82249EB8DA}"/>
              </a:ext>
            </a:extLst>
          </p:cNvPr>
          <p:cNvGrpSpPr/>
          <p:nvPr/>
        </p:nvGrpSpPr>
        <p:grpSpPr>
          <a:xfrm>
            <a:off x="2736442" y="896951"/>
            <a:ext cx="6696832" cy="1553913"/>
            <a:chOff x="2562226" y="595033"/>
            <a:chExt cx="6696832" cy="155391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73E474AF-EA90-4DB6-83FB-4054CFDE645F}"/>
                </a:ext>
              </a:extLst>
            </p:cNvPr>
            <p:cNvGrpSpPr/>
            <p:nvPr/>
          </p:nvGrpSpPr>
          <p:grpSpPr>
            <a:xfrm>
              <a:off x="2684835" y="600261"/>
              <a:ext cx="6452260" cy="1380355"/>
              <a:chOff x="529322" y="3773949"/>
              <a:chExt cx="8007688" cy="1708848"/>
            </a:xfrm>
          </p:grpSpPr>
          <p:sp>
            <p:nvSpPr>
              <p:cNvPr id="56" name="직사각형 15">
                <a:extLst>
                  <a:ext uri="{FF2B5EF4-FFF2-40B4-BE49-F238E27FC236}">
                    <a16:creationId xmlns:a16="http://schemas.microsoft.com/office/drawing/2014/main" id="{2431D30E-3634-445D-9479-802E98F014F4}"/>
                  </a:ext>
                </a:extLst>
              </p:cNvPr>
              <p:cNvSpPr/>
              <p:nvPr/>
            </p:nvSpPr>
            <p:spPr bwMode="auto">
              <a:xfrm>
                <a:off x="2884135" y="4544426"/>
                <a:ext cx="4495412" cy="299323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Free space</a:t>
                </a:r>
              </a:p>
            </p:txBody>
          </p:sp>
          <p:sp>
            <p:nvSpPr>
              <p:cNvPr id="57" name="직사각형 56">
                <a:extLst>
                  <a:ext uri="{FF2B5EF4-FFF2-40B4-BE49-F238E27FC236}">
                    <a16:creationId xmlns:a16="http://schemas.microsoft.com/office/drawing/2014/main" id="{1D6D9F3D-F7D4-46A2-81F0-E9A6D60DB9E4}"/>
                  </a:ext>
                </a:extLst>
              </p:cNvPr>
              <p:cNvSpPr/>
              <p:nvPr/>
            </p:nvSpPr>
            <p:spPr bwMode="auto">
              <a:xfrm>
                <a:off x="2320283" y="4546336"/>
                <a:ext cx="561393" cy="297466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ko-K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91D2222-3155-44D7-A4FC-9A8DEDA773A3}"/>
                  </a:ext>
                </a:extLst>
              </p:cNvPr>
              <p:cNvSpPr txBox="1"/>
              <p:nvPr/>
            </p:nvSpPr>
            <p:spPr>
              <a:xfrm>
                <a:off x="1455427" y="3773949"/>
                <a:ext cx="1266693" cy="419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2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Slot Header </a:t>
                </a:r>
                <a:endParaRPr lang="ko-KR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1" name="직사각형 15">
                <a:extLst>
                  <a:ext uri="{FF2B5EF4-FFF2-40B4-BE49-F238E27FC236}">
                    <a16:creationId xmlns:a16="http://schemas.microsoft.com/office/drawing/2014/main" id="{83704CBE-15B2-4305-B3FC-05780564AE51}"/>
                  </a:ext>
                </a:extLst>
              </p:cNvPr>
              <p:cNvSpPr/>
              <p:nvPr/>
            </p:nvSpPr>
            <p:spPr bwMode="auto">
              <a:xfrm>
                <a:off x="529324" y="4546334"/>
                <a:ext cx="360000" cy="29831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직사각형 93">
                <a:extLst>
                  <a:ext uri="{FF2B5EF4-FFF2-40B4-BE49-F238E27FC236}">
                    <a16:creationId xmlns:a16="http://schemas.microsoft.com/office/drawing/2014/main" id="{BCB62233-947A-47A2-9CC9-ADD9B96184FD}"/>
                  </a:ext>
                </a:extLst>
              </p:cNvPr>
              <p:cNvSpPr/>
              <p:nvPr/>
            </p:nvSpPr>
            <p:spPr bwMode="auto">
              <a:xfrm>
                <a:off x="1963301" y="4546336"/>
                <a:ext cx="360000" cy="29746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직사각형 15">
                <a:extLst>
                  <a:ext uri="{FF2B5EF4-FFF2-40B4-BE49-F238E27FC236}">
                    <a16:creationId xmlns:a16="http://schemas.microsoft.com/office/drawing/2014/main" id="{0A1EC5F1-0EEC-43FC-8CA1-996B7090577E}"/>
                  </a:ext>
                </a:extLst>
              </p:cNvPr>
              <p:cNvSpPr/>
              <p:nvPr/>
            </p:nvSpPr>
            <p:spPr bwMode="auto">
              <a:xfrm>
                <a:off x="888183" y="4546335"/>
                <a:ext cx="360000" cy="2977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직사각형 15">
                <a:extLst>
                  <a:ext uri="{FF2B5EF4-FFF2-40B4-BE49-F238E27FC236}">
                    <a16:creationId xmlns:a16="http://schemas.microsoft.com/office/drawing/2014/main" id="{963B8BF2-B55A-48AE-90F5-DAD6F8B18846}"/>
                  </a:ext>
                </a:extLst>
              </p:cNvPr>
              <p:cNvSpPr/>
              <p:nvPr/>
            </p:nvSpPr>
            <p:spPr bwMode="auto">
              <a:xfrm>
                <a:off x="1248183" y="4546335"/>
                <a:ext cx="360000" cy="2977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직사각형 15">
                <a:extLst>
                  <a:ext uri="{FF2B5EF4-FFF2-40B4-BE49-F238E27FC236}">
                    <a16:creationId xmlns:a16="http://schemas.microsoft.com/office/drawing/2014/main" id="{6668E623-49E1-459C-9CD5-3E524100181A}"/>
                  </a:ext>
                </a:extLst>
              </p:cNvPr>
              <p:cNvSpPr/>
              <p:nvPr/>
            </p:nvSpPr>
            <p:spPr bwMode="auto">
              <a:xfrm>
                <a:off x="1604869" y="4546335"/>
                <a:ext cx="360000" cy="29778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직사각형 65">
                <a:extLst>
                  <a:ext uri="{FF2B5EF4-FFF2-40B4-BE49-F238E27FC236}">
                    <a16:creationId xmlns:a16="http://schemas.microsoft.com/office/drawing/2014/main" id="{20CBFAD1-4193-4075-A546-061CB51CDAE6}"/>
                  </a:ext>
                </a:extLst>
              </p:cNvPr>
              <p:cNvSpPr/>
              <p:nvPr/>
            </p:nvSpPr>
            <p:spPr bwMode="auto">
              <a:xfrm>
                <a:off x="2868389" y="4546901"/>
                <a:ext cx="561393" cy="296848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ko-K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직사각형 15">
                <a:extLst>
                  <a:ext uri="{FF2B5EF4-FFF2-40B4-BE49-F238E27FC236}">
                    <a16:creationId xmlns:a16="http://schemas.microsoft.com/office/drawing/2014/main" id="{CAC4119C-96D3-4A4B-8E2B-360E6CDA5739}"/>
                  </a:ext>
                </a:extLst>
              </p:cNvPr>
              <p:cNvSpPr/>
              <p:nvPr/>
            </p:nvSpPr>
            <p:spPr bwMode="auto">
              <a:xfrm>
                <a:off x="3424637" y="4546805"/>
                <a:ext cx="2824614" cy="296944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Free space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9C9C2EE-448C-4994-9E32-8098A509E6AB}"/>
                  </a:ext>
                </a:extLst>
              </p:cNvPr>
              <p:cNvSpPr txBox="1"/>
              <p:nvPr/>
            </p:nvSpPr>
            <p:spPr>
              <a:xfrm>
                <a:off x="6371529" y="4018570"/>
                <a:ext cx="2165481" cy="7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2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Record Content Area Area</a:t>
                </a:r>
                <a:endParaRPr lang="ko-KR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9" name="오른쪽 중괄호 64">
                <a:extLst>
                  <a:ext uri="{FF2B5EF4-FFF2-40B4-BE49-F238E27FC236}">
                    <a16:creationId xmlns:a16="http://schemas.microsoft.com/office/drawing/2014/main" id="{A66D9F44-FB94-43F4-A5A3-CAF4362689D6}"/>
                  </a:ext>
                </a:extLst>
              </p:cNvPr>
              <p:cNvSpPr/>
              <p:nvPr/>
            </p:nvSpPr>
            <p:spPr bwMode="auto">
              <a:xfrm rot="16200000">
                <a:off x="7319995" y="3315165"/>
                <a:ext cx="125345" cy="2267416"/>
              </a:xfrm>
              <a:prstGeom prst="rightBrace">
                <a:avLst>
                  <a:gd name="adj1" fmla="val 34241"/>
                  <a:gd name="adj2" fmla="val 5000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>
                  <a:solidFill>
                    <a:prstClr val="black"/>
                  </a:solidFill>
                  <a:latin typeface="Arial" charset="0"/>
                  <a:ea typeface="맑은 고딕" panose="020B0503020000020004" pitchFamily="50" charset="-127"/>
                </a:endParaRPr>
              </a:p>
            </p:txBody>
          </p:sp>
          <p:grpSp>
            <p:nvGrpSpPr>
              <p:cNvPr id="70" name="Group 29">
                <a:extLst>
                  <a:ext uri="{FF2B5EF4-FFF2-40B4-BE49-F238E27FC236}">
                    <a16:creationId xmlns:a16="http://schemas.microsoft.com/office/drawing/2014/main" id="{74760D11-42D8-4D9C-BA12-E4E71C1B0986}"/>
                  </a:ext>
                </a:extLst>
              </p:cNvPr>
              <p:cNvGrpSpPr/>
              <p:nvPr/>
            </p:nvGrpSpPr>
            <p:grpSpPr>
              <a:xfrm>
                <a:off x="529322" y="4124635"/>
                <a:ext cx="2915412" cy="386258"/>
                <a:chOff x="2084914" y="1020122"/>
                <a:chExt cx="3463852" cy="471122"/>
              </a:xfrm>
            </p:grpSpPr>
            <p:cxnSp>
              <p:nvCxnSpPr>
                <p:cNvPr id="71" name="Straight Connector 19">
                  <a:extLst>
                    <a:ext uri="{FF2B5EF4-FFF2-40B4-BE49-F238E27FC236}">
                      <a16:creationId xmlns:a16="http://schemas.microsoft.com/office/drawing/2014/main" id="{6D557C19-BA64-4407-A1C0-1700AD335B0D}"/>
                    </a:ext>
                  </a:extLst>
                </p:cNvPr>
                <p:cNvCxnSpPr>
                  <a:cxnSpLocks/>
                  <a:endCxn id="73" idx="2"/>
                </p:cNvCxnSpPr>
                <p:nvPr/>
              </p:nvCxnSpPr>
              <p:spPr bwMode="auto">
                <a:xfrm flipH="1" flipV="1">
                  <a:off x="5524889" y="1348840"/>
                  <a:ext cx="23877" cy="115783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Straight Connector 105">
                  <a:extLst>
                    <a:ext uri="{FF2B5EF4-FFF2-40B4-BE49-F238E27FC236}">
                      <a16:creationId xmlns:a16="http://schemas.microsoft.com/office/drawing/2014/main" id="{7BAB4630-64DE-4457-9635-AAE522CC4E3C}"/>
                    </a:ext>
                  </a:extLst>
                </p:cNvPr>
                <p:cNvCxnSpPr>
                  <a:cxnSpLocks/>
                  <a:endCxn id="73" idx="0"/>
                </p:cNvCxnSpPr>
                <p:nvPr/>
              </p:nvCxnSpPr>
              <p:spPr bwMode="auto">
                <a:xfrm flipV="1">
                  <a:off x="2084914" y="1348842"/>
                  <a:ext cx="6552" cy="14240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73" name="오른쪽 중괄호 64">
                  <a:extLst>
                    <a:ext uri="{FF2B5EF4-FFF2-40B4-BE49-F238E27FC236}">
                      <a16:creationId xmlns:a16="http://schemas.microsoft.com/office/drawing/2014/main" id="{16F65FC7-81D1-43AE-9B1E-899F408C5228}"/>
                    </a:ext>
                  </a:extLst>
                </p:cNvPr>
                <p:cNvSpPr/>
                <p:nvPr/>
              </p:nvSpPr>
              <p:spPr bwMode="auto">
                <a:xfrm rot="16200000">
                  <a:off x="3643818" y="-532231"/>
                  <a:ext cx="328718" cy="3433424"/>
                </a:xfrm>
                <a:prstGeom prst="rightBrace">
                  <a:avLst>
                    <a:gd name="adj1" fmla="val 34241"/>
                    <a:gd name="adj2" fmla="val 50000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>
                    <a:solidFill>
                      <a:prstClr val="black"/>
                    </a:solidFill>
                    <a:latin typeface="Arial" charset="0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74" name="직사각형 73">
                <a:extLst>
                  <a:ext uri="{FF2B5EF4-FFF2-40B4-BE49-F238E27FC236}">
                    <a16:creationId xmlns:a16="http://schemas.microsoft.com/office/drawing/2014/main" id="{CC721088-7305-44C9-BE99-F82CFBD3C670}"/>
                  </a:ext>
                </a:extLst>
              </p:cNvPr>
              <p:cNvSpPr/>
              <p:nvPr/>
            </p:nvSpPr>
            <p:spPr bwMode="auto">
              <a:xfrm>
                <a:off x="6249543" y="4544424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DB558974-FBBB-43E4-BC64-8B6E864694AB}"/>
                  </a:ext>
                </a:extLst>
              </p:cNvPr>
              <p:cNvSpPr/>
              <p:nvPr/>
            </p:nvSpPr>
            <p:spPr bwMode="auto">
              <a:xfrm>
                <a:off x="7380132" y="4544424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8" name="그룹 77">
                <a:extLst>
                  <a:ext uri="{FF2B5EF4-FFF2-40B4-BE49-F238E27FC236}">
                    <a16:creationId xmlns:a16="http://schemas.microsoft.com/office/drawing/2014/main" id="{5865BF96-9013-4D7E-8B3C-934A4EF199E5}"/>
                  </a:ext>
                </a:extLst>
              </p:cNvPr>
              <p:cNvGrpSpPr/>
              <p:nvPr/>
            </p:nvGrpSpPr>
            <p:grpSpPr>
              <a:xfrm>
                <a:off x="3171865" y="4834636"/>
                <a:ext cx="3064743" cy="508928"/>
                <a:chOff x="2991938" y="4782293"/>
                <a:chExt cx="3100121" cy="434160"/>
              </a:xfrm>
            </p:grpSpPr>
            <p:cxnSp>
              <p:nvCxnSpPr>
                <p:cNvPr id="79" name="직선 연결선 78">
                  <a:extLst>
                    <a:ext uri="{FF2B5EF4-FFF2-40B4-BE49-F238E27FC236}">
                      <a16:creationId xmlns:a16="http://schemas.microsoft.com/office/drawing/2014/main" id="{8C51AD95-277F-428D-97DE-392D2CFB3CB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092059" y="4796798"/>
                  <a:ext cx="0" cy="419655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206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80" name="직선 연결선 79">
                  <a:extLst>
                    <a:ext uri="{FF2B5EF4-FFF2-40B4-BE49-F238E27FC236}">
                      <a16:creationId xmlns:a16="http://schemas.microsoft.com/office/drawing/2014/main" id="{43EC3D88-8D75-45B0-8656-FA7520B15C0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2992668" y="5205391"/>
                  <a:ext cx="3099391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1" name="직선 연결선 80">
                  <a:extLst>
                    <a:ext uri="{FF2B5EF4-FFF2-40B4-BE49-F238E27FC236}">
                      <a16:creationId xmlns:a16="http://schemas.microsoft.com/office/drawing/2014/main" id="{52DFD9E0-8D6F-4D41-B68F-5EF200414C3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991938" y="4782293"/>
                  <a:ext cx="730" cy="428556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86" name="직사각형 15">
                <a:extLst>
                  <a:ext uri="{FF2B5EF4-FFF2-40B4-BE49-F238E27FC236}">
                    <a16:creationId xmlns:a16="http://schemas.microsoft.com/office/drawing/2014/main" id="{CED76D3C-5175-48F2-865C-59220C94642A}"/>
                  </a:ext>
                </a:extLst>
              </p:cNvPr>
              <p:cNvSpPr/>
              <p:nvPr/>
            </p:nvSpPr>
            <p:spPr bwMode="auto">
              <a:xfrm>
                <a:off x="1248800" y="4546334"/>
                <a:ext cx="360000" cy="2977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87" name="그룹 86">
                <a:extLst>
                  <a:ext uri="{FF2B5EF4-FFF2-40B4-BE49-F238E27FC236}">
                    <a16:creationId xmlns:a16="http://schemas.microsoft.com/office/drawing/2014/main" id="{212132E7-E4FE-40C4-A57B-37BD85B46E78}"/>
                  </a:ext>
                </a:extLst>
              </p:cNvPr>
              <p:cNvGrpSpPr/>
              <p:nvPr/>
            </p:nvGrpSpPr>
            <p:grpSpPr>
              <a:xfrm>
                <a:off x="2600122" y="4843752"/>
                <a:ext cx="4800920" cy="639045"/>
                <a:chOff x="2987849" y="4782734"/>
                <a:chExt cx="3099391" cy="417777"/>
              </a:xfrm>
            </p:grpSpPr>
            <p:cxnSp>
              <p:nvCxnSpPr>
                <p:cNvPr id="88" name="직선 연결선 87">
                  <a:extLst>
                    <a:ext uri="{FF2B5EF4-FFF2-40B4-BE49-F238E27FC236}">
                      <a16:creationId xmlns:a16="http://schemas.microsoft.com/office/drawing/2014/main" id="{D7257328-FE12-46D7-82F0-759DDE20651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6081547" y="4782734"/>
                  <a:ext cx="5693" cy="412146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206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89" name="직선 연결선 88">
                  <a:extLst>
                    <a:ext uri="{FF2B5EF4-FFF2-40B4-BE49-F238E27FC236}">
                      <a16:creationId xmlns:a16="http://schemas.microsoft.com/office/drawing/2014/main" id="{B3C4B621-7E12-44F5-9E90-094B05606BD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2987849" y="5200511"/>
                  <a:ext cx="3099391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0" name="직선 연결선 89">
                  <a:extLst>
                    <a:ext uri="{FF2B5EF4-FFF2-40B4-BE49-F238E27FC236}">
                      <a16:creationId xmlns:a16="http://schemas.microsoft.com/office/drawing/2014/main" id="{AC53090B-0245-43D6-A84A-F146903DA46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991937" y="4789453"/>
                  <a:ext cx="0" cy="41105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2058" name="사각형: 둥근 모서리 2057">
              <a:extLst>
                <a:ext uri="{FF2B5EF4-FFF2-40B4-BE49-F238E27FC236}">
                  <a16:creationId xmlns:a16="http://schemas.microsoft.com/office/drawing/2014/main" id="{A4047137-65BC-4028-8330-A2023A570373}"/>
                </a:ext>
              </a:extLst>
            </p:cNvPr>
            <p:cNvSpPr/>
            <p:nvPr/>
          </p:nvSpPr>
          <p:spPr>
            <a:xfrm>
              <a:off x="2562226" y="595033"/>
              <a:ext cx="6696832" cy="1553913"/>
            </a:xfrm>
            <a:prstGeom prst="roundRect">
              <a:avLst>
                <a:gd name="adj" fmla="val 6741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7517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8" grpId="0" animBg="1"/>
      <p:bldP spid="39" grpId="0" animBg="1"/>
      <p:bldP spid="41" grpId="0" animBg="1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D26DB70-737E-4B89-AA11-834AFC57A8F2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7B5EC4BA-4C34-4D86-8E72-3BA55F6E8F7B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EC57564B-14B6-44D8-9A45-33BEC926A423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70D1991-5A4E-452B-A7FC-A45DE388DEB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Background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9C528102-5F02-4CAA-84B8-D45E657E92B2}"/>
              </a:ext>
            </a:extLst>
          </p:cNvPr>
          <p:cNvCxnSpPr>
            <a:cxnSpLocks/>
          </p:cNvCxnSpPr>
          <p:nvPr/>
        </p:nvCxnSpPr>
        <p:spPr>
          <a:xfrm>
            <a:off x="780739" y="585315"/>
            <a:ext cx="171474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텍스트 상자 1">
            <a:extLst>
              <a:ext uri="{FF2B5EF4-FFF2-40B4-BE49-F238E27FC236}">
                <a16:creationId xmlns:a16="http://schemas.microsoft.com/office/drawing/2014/main" id="{CF1710B0-AA5E-4A28-B3CC-F865DE8518F6}"/>
              </a:ext>
            </a:extLst>
          </p:cNvPr>
          <p:cNvSpPr txBox="1"/>
          <p:nvPr/>
        </p:nvSpPr>
        <p:spPr>
          <a:xfrm>
            <a:off x="667881" y="781719"/>
            <a:ext cx="546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Persistent Memory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0" name="텍스트 상자 1">
            <a:extLst>
              <a:ext uri="{FF2B5EF4-FFF2-40B4-BE49-F238E27FC236}">
                <a16:creationId xmlns:a16="http://schemas.microsoft.com/office/drawing/2014/main" id="{39511FD0-7A50-45DB-B7DD-CF730E451286}"/>
              </a:ext>
            </a:extLst>
          </p:cNvPr>
          <p:cNvSpPr txBox="1"/>
          <p:nvPr/>
        </p:nvSpPr>
        <p:spPr>
          <a:xfrm>
            <a:off x="1021634" y="1107547"/>
            <a:ext cx="48595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Non-volatile memory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Durability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Performance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Byte-addressable</a:t>
            </a:r>
          </a:p>
          <a:p>
            <a:pPr>
              <a:lnSpc>
                <a:spcPct val="150000"/>
              </a:lnSpc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Be expected to replace DRAM &amp; Flash memory</a:t>
            </a:r>
          </a:p>
        </p:txBody>
      </p:sp>
      <p:sp>
        <p:nvSpPr>
          <p:cNvPr id="40" name="슬라이드 번호 개체 틀 17">
            <a:extLst>
              <a:ext uri="{FF2B5EF4-FFF2-40B4-BE49-F238E27FC236}">
                <a16:creationId xmlns:a16="http://schemas.microsoft.com/office/drawing/2014/main" id="{5A3B9800-188E-4A8B-9288-FCDB4BE1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4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55DFC691-B85A-4E44-8572-5FAF2DA3252C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3F7C173E-455E-4BCD-A226-AAD227EB4799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  <p:sp>
          <p:nvSpPr>
            <p:cNvPr id="43" name="순서도: 병합 42">
              <a:extLst>
                <a:ext uri="{FF2B5EF4-FFF2-40B4-BE49-F238E27FC236}">
                  <a16:creationId xmlns:a16="http://schemas.microsoft.com/office/drawing/2014/main" id="{D45B3878-1F0E-4474-A9CB-8EB139A89A0A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32" name="표 31">
            <a:extLst>
              <a:ext uri="{FF2B5EF4-FFF2-40B4-BE49-F238E27FC236}">
                <a16:creationId xmlns:a16="http://schemas.microsoft.com/office/drawing/2014/main" id="{2C951FE7-41D6-420A-98B2-0AF550A48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84260"/>
              </p:ext>
            </p:extLst>
          </p:nvPr>
        </p:nvGraphicFramePr>
        <p:xfrm>
          <a:off x="6310827" y="953360"/>
          <a:ext cx="5772840" cy="2022690"/>
        </p:xfrm>
        <a:graphic>
          <a:graphicData uri="http://schemas.openxmlformats.org/drawingml/2006/table">
            <a:tbl>
              <a:tblPr/>
              <a:tblGrid>
                <a:gridCol w="1527630">
                  <a:extLst>
                    <a:ext uri="{9D8B030D-6E8A-4147-A177-3AD203B41FA5}">
                      <a16:colId xmlns:a16="http://schemas.microsoft.com/office/drawing/2014/main" val="862777736"/>
                    </a:ext>
                  </a:extLst>
                </a:gridCol>
                <a:gridCol w="1157784">
                  <a:extLst>
                    <a:ext uri="{9D8B030D-6E8A-4147-A177-3AD203B41FA5}">
                      <a16:colId xmlns:a16="http://schemas.microsoft.com/office/drawing/2014/main" val="4231276105"/>
                    </a:ext>
                  </a:extLst>
                </a:gridCol>
                <a:gridCol w="1029142">
                  <a:extLst>
                    <a:ext uri="{9D8B030D-6E8A-4147-A177-3AD203B41FA5}">
                      <a16:colId xmlns:a16="http://schemas.microsoft.com/office/drawing/2014/main" val="3025880941"/>
                    </a:ext>
                  </a:extLst>
                </a:gridCol>
                <a:gridCol w="1029142">
                  <a:extLst>
                    <a:ext uri="{9D8B030D-6E8A-4147-A177-3AD203B41FA5}">
                      <a16:colId xmlns:a16="http://schemas.microsoft.com/office/drawing/2014/main" val="3479352560"/>
                    </a:ext>
                  </a:extLst>
                </a:gridCol>
                <a:gridCol w="1029142">
                  <a:extLst>
                    <a:ext uri="{9D8B030D-6E8A-4147-A177-3AD203B41FA5}">
                      <a16:colId xmlns:a16="http://schemas.microsoft.com/office/drawing/2014/main" val="144803903"/>
                    </a:ext>
                  </a:extLst>
                </a:gridCol>
              </a:tblGrid>
              <a:tr h="4045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NAND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STT-MRAM</a:t>
                      </a:r>
                      <a:endParaRPr lang="en-US" sz="1200" b="1" kern="0" spc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PCM</a:t>
                      </a:r>
                      <a:endParaRPr lang="en-US" sz="1400" b="1" kern="0" spc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DRAM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79742"/>
                  </a:ext>
                </a:extLst>
              </a:tr>
              <a:tr h="4045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Non-volatility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206905"/>
                  </a:ext>
                </a:extLst>
              </a:tr>
              <a:tr h="4045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Read (ns)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2.5 X 10</a:t>
                      </a:r>
                      <a:r>
                        <a:rPr lang="en-US" sz="1400" kern="0" spc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4</a:t>
                      </a:r>
                      <a:endParaRPr lang="en-US" sz="1400" kern="0" spc="0" baseline="30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5 - 30</a:t>
                      </a:r>
                      <a:endParaRPr lang="en-US" sz="1400" b="0" kern="0" spc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20 – 70</a:t>
                      </a:r>
                      <a:endParaRPr lang="en-US" sz="1400" b="0" kern="0" spc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10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763389"/>
                  </a:ext>
                </a:extLst>
              </a:tr>
              <a:tr h="4045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Write (ns)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2 X 10</a:t>
                      </a:r>
                      <a:r>
                        <a:rPr lang="en-US" sz="1400" kern="0" spc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5</a:t>
                      </a:r>
                      <a:endParaRPr lang="en-US" sz="1400" kern="0" spc="0" baseline="30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10 - 100</a:t>
                      </a:r>
                      <a:endParaRPr lang="en-US" sz="1400" b="0" kern="0" spc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150</a:t>
                      </a:r>
                      <a:r>
                        <a:rPr lang="en-US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- 220</a:t>
                      </a:r>
                      <a:endParaRPr lang="en-US" sz="1400" b="0" kern="0" spc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10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707807"/>
                  </a:ext>
                </a:extLst>
              </a:tr>
              <a:tr h="4045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Byte-addressable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573366"/>
                  </a:ext>
                </a:extLst>
              </a:tr>
            </a:tbl>
          </a:graphicData>
        </a:graphic>
      </p:graphicFrame>
      <p:pic>
        <p:nvPicPr>
          <p:cNvPr id="37" name="Picture 2" descr="Image result for stt-mram">
            <a:extLst>
              <a:ext uri="{FF2B5EF4-FFF2-40B4-BE49-F238E27FC236}">
                <a16:creationId xmlns:a16="http://schemas.microsoft.com/office/drawing/2014/main" id="{E82AEBEB-8FF3-4696-A321-34139CD09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455" y="1324409"/>
            <a:ext cx="1951937" cy="103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텍스트 상자 1">
            <a:extLst>
              <a:ext uri="{FF2B5EF4-FFF2-40B4-BE49-F238E27FC236}">
                <a16:creationId xmlns:a16="http://schemas.microsoft.com/office/drawing/2014/main" id="{DB23A726-5D3C-4F58-BAE3-6F88DFB7C6B0}"/>
              </a:ext>
            </a:extLst>
          </p:cNvPr>
          <p:cNvSpPr txBox="1"/>
          <p:nvPr/>
        </p:nvSpPr>
        <p:spPr>
          <a:xfrm>
            <a:off x="547797" y="3448005"/>
            <a:ext cx="546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Traditional database management system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6" name="텍스트 상자 1">
            <a:extLst>
              <a:ext uri="{FF2B5EF4-FFF2-40B4-BE49-F238E27FC236}">
                <a16:creationId xmlns:a16="http://schemas.microsoft.com/office/drawing/2014/main" id="{4571D21F-9BD3-4E21-9245-4B6FCE05D98D}"/>
              </a:ext>
            </a:extLst>
          </p:cNvPr>
          <p:cNvSpPr txBox="1"/>
          <p:nvPr/>
        </p:nvSpPr>
        <p:spPr>
          <a:xfrm>
            <a:off x="6463855" y="3448005"/>
            <a:ext cx="546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Considering PM as main memory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2E4BCB01-E307-4C00-9323-8A99219B13BA}"/>
              </a:ext>
            </a:extLst>
          </p:cNvPr>
          <p:cNvGrpSpPr/>
          <p:nvPr/>
        </p:nvGrpSpPr>
        <p:grpSpPr>
          <a:xfrm>
            <a:off x="484301" y="3987395"/>
            <a:ext cx="2307623" cy="2432955"/>
            <a:chOff x="484301" y="3987395"/>
            <a:chExt cx="2307623" cy="2432955"/>
          </a:xfrm>
        </p:grpSpPr>
        <p:sp>
          <p:nvSpPr>
            <p:cNvPr id="9" name="사각형: 둥근 모서리 8">
              <a:extLst>
                <a:ext uri="{FF2B5EF4-FFF2-40B4-BE49-F238E27FC236}">
                  <a16:creationId xmlns:a16="http://schemas.microsoft.com/office/drawing/2014/main" id="{F72AAC28-E56F-4C59-9F12-1EC7ED0EC60A}"/>
                </a:ext>
              </a:extLst>
            </p:cNvPr>
            <p:cNvSpPr/>
            <p:nvPr/>
          </p:nvSpPr>
          <p:spPr>
            <a:xfrm>
              <a:off x="484301" y="3987395"/>
              <a:ext cx="2307623" cy="2432955"/>
            </a:xfrm>
            <a:prstGeom prst="roundRect">
              <a:avLst>
                <a:gd name="adj" fmla="val 331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" name="텍스트 상자 1">
              <a:extLst>
                <a:ext uri="{FF2B5EF4-FFF2-40B4-BE49-F238E27FC236}">
                  <a16:creationId xmlns:a16="http://schemas.microsoft.com/office/drawing/2014/main" id="{22F76E64-853D-4D6E-8562-787023E3DC83}"/>
                </a:ext>
              </a:extLst>
            </p:cNvPr>
            <p:cNvSpPr txBox="1"/>
            <p:nvPr/>
          </p:nvSpPr>
          <p:spPr>
            <a:xfrm>
              <a:off x="604467" y="4005335"/>
              <a:ext cx="20284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ko-KR" sz="16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Volatile memory</a:t>
              </a:r>
            </a:p>
            <a:p>
              <a:pPr algn="ctr"/>
              <a:r>
                <a:rPr kumimoji="1" lang="en-US" altLang="ko-KR" sz="16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buffer cache</a:t>
              </a:r>
              <a:endParaRPr kumimoji="1" lang="ko-KR" alt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5D098E0D-455A-4A0C-953F-32B42E5CC47C}"/>
              </a:ext>
            </a:extLst>
          </p:cNvPr>
          <p:cNvGrpSpPr/>
          <p:nvPr/>
        </p:nvGrpSpPr>
        <p:grpSpPr>
          <a:xfrm>
            <a:off x="6725033" y="4008833"/>
            <a:ext cx="2317976" cy="2432955"/>
            <a:chOff x="6725033" y="4008833"/>
            <a:chExt cx="2317976" cy="2432955"/>
          </a:xfrm>
        </p:grpSpPr>
        <p:sp>
          <p:nvSpPr>
            <p:cNvPr id="39" name="사각형: 둥근 모서리 38">
              <a:extLst>
                <a:ext uri="{FF2B5EF4-FFF2-40B4-BE49-F238E27FC236}">
                  <a16:creationId xmlns:a16="http://schemas.microsoft.com/office/drawing/2014/main" id="{93F55819-DE85-4300-857C-089C32CE860B}"/>
                </a:ext>
              </a:extLst>
            </p:cNvPr>
            <p:cNvSpPr/>
            <p:nvPr/>
          </p:nvSpPr>
          <p:spPr>
            <a:xfrm>
              <a:off x="6725033" y="4008833"/>
              <a:ext cx="2307623" cy="2432955"/>
            </a:xfrm>
            <a:prstGeom prst="roundRect">
              <a:avLst>
                <a:gd name="adj" fmla="val 331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텍스트 상자 1">
              <a:extLst>
                <a:ext uri="{FF2B5EF4-FFF2-40B4-BE49-F238E27FC236}">
                  <a16:creationId xmlns:a16="http://schemas.microsoft.com/office/drawing/2014/main" id="{0D56D692-8A9C-4AD5-8BDB-E03BFE05D1EA}"/>
                </a:ext>
              </a:extLst>
            </p:cNvPr>
            <p:cNvSpPr txBox="1"/>
            <p:nvPr/>
          </p:nvSpPr>
          <p:spPr>
            <a:xfrm>
              <a:off x="6735386" y="4009429"/>
              <a:ext cx="23076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ko-KR" sz="16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Non-volatile memory</a:t>
              </a:r>
            </a:p>
            <a:p>
              <a:pPr algn="ctr"/>
              <a:r>
                <a:rPr kumimoji="1" lang="en-US" altLang="ko-KR" sz="16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buffer cache</a:t>
              </a: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A4FEB16E-2EE5-431A-9FBC-40AF9BE51006}"/>
              </a:ext>
            </a:extLst>
          </p:cNvPr>
          <p:cNvGrpSpPr/>
          <p:nvPr/>
        </p:nvGrpSpPr>
        <p:grpSpPr>
          <a:xfrm>
            <a:off x="3281190" y="3989833"/>
            <a:ext cx="2420946" cy="2447611"/>
            <a:chOff x="3281190" y="3989833"/>
            <a:chExt cx="2420946" cy="2447611"/>
          </a:xfrm>
        </p:grpSpPr>
        <p:sp>
          <p:nvSpPr>
            <p:cNvPr id="10" name="순서도: 자기 디스크 9">
              <a:extLst>
                <a:ext uri="{FF2B5EF4-FFF2-40B4-BE49-F238E27FC236}">
                  <a16:creationId xmlns:a16="http://schemas.microsoft.com/office/drawing/2014/main" id="{061A30F7-2196-48B5-9F17-A79ABE9319CC}"/>
                </a:ext>
              </a:extLst>
            </p:cNvPr>
            <p:cNvSpPr/>
            <p:nvPr/>
          </p:nvSpPr>
          <p:spPr>
            <a:xfrm>
              <a:off x="3281190" y="3989833"/>
              <a:ext cx="2307623" cy="2447611"/>
            </a:xfrm>
            <a:prstGeom prst="flowChartMagneticDisk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텍스트 상자 1">
              <a:extLst>
                <a:ext uri="{FF2B5EF4-FFF2-40B4-BE49-F238E27FC236}">
                  <a16:creationId xmlns:a16="http://schemas.microsoft.com/office/drawing/2014/main" id="{6709C402-5071-4E4B-9B62-CD8689ACBB6F}"/>
                </a:ext>
              </a:extLst>
            </p:cNvPr>
            <p:cNvSpPr txBox="1"/>
            <p:nvPr/>
          </p:nvSpPr>
          <p:spPr>
            <a:xfrm>
              <a:off x="3441161" y="4069089"/>
              <a:ext cx="22609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16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Block device storage</a:t>
              </a:r>
              <a:endParaRPr kumimoji="1" lang="ko-KR" alt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9C953AFA-CD4C-4939-B70A-110C77A4841F}"/>
              </a:ext>
            </a:extLst>
          </p:cNvPr>
          <p:cNvGrpSpPr/>
          <p:nvPr/>
        </p:nvGrpSpPr>
        <p:grpSpPr>
          <a:xfrm>
            <a:off x="9553362" y="3980066"/>
            <a:ext cx="2374121" cy="2447611"/>
            <a:chOff x="9553362" y="3980066"/>
            <a:chExt cx="2374121" cy="2447611"/>
          </a:xfrm>
        </p:grpSpPr>
        <p:sp>
          <p:nvSpPr>
            <p:cNvPr id="44" name="순서도: 자기 디스크 43">
              <a:extLst>
                <a:ext uri="{FF2B5EF4-FFF2-40B4-BE49-F238E27FC236}">
                  <a16:creationId xmlns:a16="http://schemas.microsoft.com/office/drawing/2014/main" id="{041E4988-9FBF-4ED0-9034-F81C40A3C275}"/>
                </a:ext>
              </a:extLst>
            </p:cNvPr>
            <p:cNvSpPr/>
            <p:nvPr/>
          </p:nvSpPr>
          <p:spPr>
            <a:xfrm>
              <a:off x="9553362" y="3980066"/>
              <a:ext cx="2307623" cy="2447611"/>
            </a:xfrm>
            <a:prstGeom prst="flowChartMagneticDisk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텍스트 상자 1">
              <a:extLst>
                <a:ext uri="{FF2B5EF4-FFF2-40B4-BE49-F238E27FC236}">
                  <a16:creationId xmlns:a16="http://schemas.microsoft.com/office/drawing/2014/main" id="{CC71882C-D2F6-4B85-BAE4-39719FB8E1C6}"/>
                </a:ext>
              </a:extLst>
            </p:cNvPr>
            <p:cNvSpPr txBox="1"/>
            <p:nvPr/>
          </p:nvSpPr>
          <p:spPr>
            <a:xfrm>
              <a:off x="9666508" y="4069089"/>
              <a:ext cx="22609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16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Block device storage</a:t>
              </a:r>
              <a:endParaRPr kumimoji="1" lang="ko-KR" alt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2585B370-2B6A-41BE-81A1-9241880375EA}"/>
              </a:ext>
            </a:extLst>
          </p:cNvPr>
          <p:cNvGrpSpPr/>
          <p:nvPr/>
        </p:nvGrpSpPr>
        <p:grpSpPr>
          <a:xfrm>
            <a:off x="3634542" y="5427193"/>
            <a:ext cx="1637421" cy="670972"/>
            <a:chOff x="3634542" y="5427193"/>
            <a:chExt cx="1637421" cy="670972"/>
          </a:xfrm>
        </p:grpSpPr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133FDC6A-D806-423E-B9E5-09CD64690133}"/>
                </a:ext>
              </a:extLst>
            </p:cNvPr>
            <p:cNvSpPr/>
            <p:nvPr/>
          </p:nvSpPr>
          <p:spPr>
            <a:xfrm>
              <a:off x="3636876" y="5452975"/>
              <a:ext cx="1635087" cy="6451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텍스트 상자 1">
              <a:extLst>
                <a:ext uri="{FF2B5EF4-FFF2-40B4-BE49-F238E27FC236}">
                  <a16:creationId xmlns:a16="http://schemas.microsoft.com/office/drawing/2014/main" id="{4782F241-9B6C-4926-B313-89A203336842}"/>
                </a:ext>
              </a:extLst>
            </p:cNvPr>
            <p:cNvSpPr txBox="1"/>
            <p:nvPr/>
          </p:nvSpPr>
          <p:spPr>
            <a:xfrm>
              <a:off x="3634542" y="5427193"/>
              <a:ext cx="12254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WAL logging</a:t>
              </a:r>
              <a:endParaRPr kumimoji="1" lang="ko-KR" alt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E88994D7-2332-4475-A3FB-0173F634958E}"/>
              </a:ext>
            </a:extLst>
          </p:cNvPr>
          <p:cNvGrpSpPr/>
          <p:nvPr/>
        </p:nvGrpSpPr>
        <p:grpSpPr>
          <a:xfrm>
            <a:off x="3634542" y="4609640"/>
            <a:ext cx="1637421" cy="655337"/>
            <a:chOff x="3634542" y="4609640"/>
            <a:chExt cx="1637421" cy="655337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A2BE7C8B-51A8-4DAF-9647-3A846567C0B5}"/>
                </a:ext>
              </a:extLst>
            </p:cNvPr>
            <p:cNvSpPr/>
            <p:nvPr/>
          </p:nvSpPr>
          <p:spPr>
            <a:xfrm>
              <a:off x="3636876" y="4619787"/>
              <a:ext cx="1635087" cy="6451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텍스트 상자 1">
              <a:extLst>
                <a:ext uri="{FF2B5EF4-FFF2-40B4-BE49-F238E27FC236}">
                  <a16:creationId xmlns:a16="http://schemas.microsoft.com/office/drawing/2014/main" id="{0938860F-21F1-43CF-BFB1-9CB7214AFF3C}"/>
                </a:ext>
              </a:extLst>
            </p:cNvPr>
            <p:cNvSpPr txBox="1"/>
            <p:nvPr/>
          </p:nvSpPr>
          <p:spPr>
            <a:xfrm>
              <a:off x="3634542" y="4609640"/>
              <a:ext cx="7611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DB file</a:t>
              </a:r>
              <a:endParaRPr kumimoji="1" lang="ko-KR" alt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4F283F5A-D836-45C6-80AC-57FBAF50675F}"/>
              </a:ext>
            </a:extLst>
          </p:cNvPr>
          <p:cNvGrpSpPr/>
          <p:nvPr/>
        </p:nvGrpSpPr>
        <p:grpSpPr>
          <a:xfrm>
            <a:off x="9888463" y="5427193"/>
            <a:ext cx="1637420" cy="670972"/>
            <a:chOff x="3634543" y="5427193"/>
            <a:chExt cx="1637420" cy="670972"/>
          </a:xfrm>
        </p:grpSpPr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52C941E3-1331-4A7D-A907-C9BE0AE740D0}"/>
                </a:ext>
              </a:extLst>
            </p:cNvPr>
            <p:cNvSpPr/>
            <p:nvPr/>
          </p:nvSpPr>
          <p:spPr>
            <a:xfrm>
              <a:off x="3636876" y="5452975"/>
              <a:ext cx="1635087" cy="6451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텍스트 상자 1">
              <a:extLst>
                <a:ext uri="{FF2B5EF4-FFF2-40B4-BE49-F238E27FC236}">
                  <a16:creationId xmlns:a16="http://schemas.microsoft.com/office/drawing/2014/main" id="{6BABFE3A-0541-44E8-A3B9-C53A36751D27}"/>
                </a:ext>
              </a:extLst>
            </p:cNvPr>
            <p:cNvSpPr txBox="1"/>
            <p:nvPr/>
          </p:nvSpPr>
          <p:spPr>
            <a:xfrm>
              <a:off x="3634543" y="5427193"/>
              <a:ext cx="587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WAL</a:t>
              </a:r>
              <a:endParaRPr kumimoji="1" lang="ko-KR" alt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9DA5EC7B-BCCC-42A1-956F-9EAD44EC0867}"/>
              </a:ext>
            </a:extLst>
          </p:cNvPr>
          <p:cNvGrpSpPr/>
          <p:nvPr/>
        </p:nvGrpSpPr>
        <p:grpSpPr>
          <a:xfrm>
            <a:off x="3789951" y="4922122"/>
            <a:ext cx="1339906" cy="232647"/>
            <a:chOff x="3789951" y="4922122"/>
            <a:chExt cx="1339906" cy="232647"/>
          </a:xfrm>
        </p:grpSpPr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B894F1DF-CC86-4D54-BE7C-98DC71824AB6}"/>
                </a:ext>
              </a:extLst>
            </p:cNvPr>
            <p:cNvSpPr/>
            <p:nvPr/>
          </p:nvSpPr>
          <p:spPr>
            <a:xfrm>
              <a:off x="3789951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0A4BB4D6-C1D3-484E-99F6-A8A1D1DD5D0B}"/>
                </a:ext>
              </a:extLst>
            </p:cNvPr>
            <p:cNvSpPr/>
            <p:nvPr/>
          </p:nvSpPr>
          <p:spPr>
            <a:xfrm>
              <a:off x="4061790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id="{458AC262-847E-474E-AAFA-49C33F6FDF9C}"/>
                </a:ext>
              </a:extLst>
            </p:cNvPr>
            <p:cNvSpPr/>
            <p:nvPr/>
          </p:nvSpPr>
          <p:spPr>
            <a:xfrm>
              <a:off x="4333629" y="4922801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직사각형 63">
              <a:extLst>
                <a:ext uri="{FF2B5EF4-FFF2-40B4-BE49-F238E27FC236}">
                  <a16:creationId xmlns:a16="http://schemas.microsoft.com/office/drawing/2014/main" id="{F7675F63-32C8-4ED5-A9C3-A2576A303EBB}"/>
                </a:ext>
              </a:extLst>
            </p:cNvPr>
            <p:cNvSpPr/>
            <p:nvPr/>
          </p:nvSpPr>
          <p:spPr>
            <a:xfrm>
              <a:off x="4601748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직사각형 64">
              <a:extLst>
                <a:ext uri="{FF2B5EF4-FFF2-40B4-BE49-F238E27FC236}">
                  <a16:creationId xmlns:a16="http://schemas.microsoft.com/office/drawing/2014/main" id="{809797DF-D3FD-48BD-80A3-88FC31BA0EAD}"/>
                </a:ext>
              </a:extLst>
            </p:cNvPr>
            <p:cNvSpPr/>
            <p:nvPr/>
          </p:nvSpPr>
          <p:spPr>
            <a:xfrm>
              <a:off x="4868437" y="4922153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CB470A60-F4E7-47F0-A992-820A89682603}"/>
              </a:ext>
            </a:extLst>
          </p:cNvPr>
          <p:cNvGrpSpPr/>
          <p:nvPr/>
        </p:nvGrpSpPr>
        <p:grpSpPr>
          <a:xfrm>
            <a:off x="973379" y="4805459"/>
            <a:ext cx="1339906" cy="232647"/>
            <a:chOff x="3789951" y="4922122"/>
            <a:chExt cx="1339906" cy="232647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CD05AE4B-DED0-495F-9EAB-17F42D37EC83}"/>
                </a:ext>
              </a:extLst>
            </p:cNvPr>
            <p:cNvSpPr/>
            <p:nvPr/>
          </p:nvSpPr>
          <p:spPr>
            <a:xfrm>
              <a:off x="3789951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직사각형 68">
              <a:extLst>
                <a:ext uri="{FF2B5EF4-FFF2-40B4-BE49-F238E27FC236}">
                  <a16:creationId xmlns:a16="http://schemas.microsoft.com/office/drawing/2014/main" id="{8538F1FE-7220-45F2-B819-C3759760F297}"/>
                </a:ext>
              </a:extLst>
            </p:cNvPr>
            <p:cNvSpPr/>
            <p:nvPr/>
          </p:nvSpPr>
          <p:spPr>
            <a:xfrm>
              <a:off x="4061790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직사각형 69">
              <a:extLst>
                <a:ext uri="{FF2B5EF4-FFF2-40B4-BE49-F238E27FC236}">
                  <a16:creationId xmlns:a16="http://schemas.microsoft.com/office/drawing/2014/main" id="{E33EEBCE-9E8B-45ED-80AD-3EA7226B14D2}"/>
                </a:ext>
              </a:extLst>
            </p:cNvPr>
            <p:cNvSpPr/>
            <p:nvPr/>
          </p:nvSpPr>
          <p:spPr>
            <a:xfrm>
              <a:off x="4333629" y="4922801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직사각형 70">
              <a:extLst>
                <a:ext uri="{FF2B5EF4-FFF2-40B4-BE49-F238E27FC236}">
                  <a16:creationId xmlns:a16="http://schemas.microsoft.com/office/drawing/2014/main" id="{0AE6B71E-8284-4255-9DFB-89FB4E0EB250}"/>
                </a:ext>
              </a:extLst>
            </p:cNvPr>
            <p:cNvSpPr/>
            <p:nvPr/>
          </p:nvSpPr>
          <p:spPr>
            <a:xfrm>
              <a:off x="4601748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5EE95725-0690-4D4F-ADB0-BEBE3410D382}"/>
                </a:ext>
              </a:extLst>
            </p:cNvPr>
            <p:cNvSpPr/>
            <p:nvPr/>
          </p:nvSpPr>
          <p:spPr>
            <a:xfrm>
              <a:off x="4868437" y="4922153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9798F64D-1E18-40D0-B9F5-5E8BD543EA06}"/>
              </a:ext>
            </a:extLst>
          </p:cNvPr>
          <p:cNvGrpSpPr/>
          <p:nvPr/>
        </p:nvGrpSpPr>
        <p:grpSpPr>
          <a:xfrm>
            <a:off x="973379" y="5651145"/>
            <a:ext cx="1339906" cy="232647"/>
            <a:chOff x="3789951" y="4922122"/>
            <a:chExt cx="1339906" cy="232647"/>
          </a:xfrm>
        </p:grpSpPr>
        <p:sp>
          <p:nvSpPr>
            <p:cNvPr id="74" name="직사각형 73">
              <a:extLst>
                <a:ext uri="{FF2B5EF4-FFF2-40B4-BE49-F238E27FC236}">
                  <a16:creationId xmlns:a16="http://schemas.microsoft.com/office/drawing/2014/main" id="{2091F686-2C7E-481F-9667-B158213C2010}"/>
                </a:ext>
              </a:extLst>
            </p:cNvPr>
            <p:cNvSpPr/>
            <p:nvPr/>
          </p:nvSpPr>
          <p:spPr>
            <a:xfrm>
              <a:off x="3789951" y="4922122"/>
              <a:ext cx="261420" cy="23196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직사각형 74">
              <a:extLst>
                <a:ext uri="{FF2B5EF4-FFF2-40B4-BE49-F238E27FC236}">
                  <a16:creationId xmlns:a16="http://schemas.microsoft.com/office/drawing/2014/main" id="{3DC5D832-258C-49E3-9A28-F952833B33D3}"/>
                </a:ext>
              </a:extLst>
            </p:cNvPr>
            <p:cNvSpPr/>
            <p:nvPr/>
          </p:nvSpPr>
          <p:spPr>
            <a:xfrm>
              <a:off x="4061790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직사각형 75">
              <a:extLst>
                <a:ext uri="{FF2B5EF4-FFF2-40B4-BE49-F238E27FC236}">
                  <a16:creationId xmlns:a16="http://schemas.microsoft.com/office/drawing/2014/main" id="{D67D4139-CE2F-4F02-9F72-30288151F322}"/>
                </a:ext>
              </a:extLst>
            </p:cNvPr>
            <p:cNvSpPr/>
            <p:nvPr/>
          </p:nvSpPr>
          <p:spPr>
            <a:xfrm>
              <a:off x="4333629" y="4922801"/>
              <a:ext cx="261420" cy="2319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직사각형 76">
              <a:extLst>
                <a:ext uri="{FF2B5EF4-FFF2-40B4-BE49-F238E27FC236}">
                  <a16:creationId xmlns:a16="http://schemas.microsoft.com/office/drawing/2014/main" id="{3844C534-C4F5-4A71-A72A-983A8E577EC9}"/>
                </a:ext>
              </a:extLst>
            </p:cNvPr>
            <p:cNvSpPr/>
            <p:nvPr/>
          </p:nvSpPr>
          <p:spPr>
            <a:xfrm>
              <a:off x="4601748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직사각형 77">
              <a:extLst>
                <a:ext uri="{FF2B5EF4-FFF2-40B4-BE49-F238E27FC236}">
                  <a16:creationId xmlns:a16="http://schemas.microsoft.com/office/drawing/2014/main" id="{3A87D8A0-6C2F-4D77-BCD9-4EAE661FA3D6}"/>
                </a:ext>
              </a:extLst>
            </p:cNvPr>
            <p:cNvSpPr/>
            <p:nvPr/>
          </p:nvSpPr>
          <p:spPr>
            <a:xfrm>
              <a:off x="4868437" y="4922153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1AF918EC-C665-469C-BE47-388EFFD3802D}"/>
              </a:ext>
            </a:extLst>
          </p:cNvPr>
          <p:cNvGrpSpPr/>
          <p:nvPr/>
        </p:nvGrpSpPr>
        <p:grpSpPr>
          <a:xfrm>
            <a:off x="7219244" y="4791311"/>
            <a:ext cx="1339906" cy="232647"/>
            <a:chOff x="3789951" y="4922122"/>
            <a:chExt cx="1339906" cy="232647"/>
          </a:xfrm>
        </p:grpSpPr>
        <p:sp>
          <p:nvSpPr>
            <p:cNvPr id="80" name="직사각형 79">
              <a:extLst>
                <a:ext uri="{FF2B5EF4-FFF2-40B4-BE49-F238E27FC236}">
                  <a16:creationId xmlns:a16="http://schemas.microsoft.com/office/drawing/2014/main" id="{90586E7F-BBFF-4CA5-9CD0-AAD2712C7B56}"/>
                </a:ext>
              </a:extLst>
            </p:cNvPr>
            <p:cNvSpPr/>
            <p:nvPr/>
          </p:nvSpPr>
          <p:spPr>
            <a:xfrm>
              <a:off x="3789951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>
              <a:extLst>
                <a:ext uri="{FF2B5EF4-FFF2-40B4-BE49-F238E27FC236}">
                  <a16:creationId xmlns:a16="http://schemas.microsoft.com/office/drawing/2014/main" id="{F8482A4C-BBFD-4B11-9ED2-A02103E4FF60}"/>
                </a:ext>
              </a:extLst>
            </p:cNvPr>
            <p:cNvSpPr/>
            <p:nvPr/>
          </p:nvSpPr>
          <p:spPr>
            <a:xfrm>
              <a:off x="4061790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직사각형 81">
              <a:extLst>
                <a:ext uri="{FF2B5EF4-FFF2-40B4-BE49-F238E27FC236}">
                  <a16:creationId xmlns:a16="http://schemas.microsoft.com/office/drawing/2014/main" id="{CE668AA7-E59B-4CFB-A850-37FB8D2D1CB8}"/>
                </a:ext>
              </a:extLst>
            </p:cNvPr>
            <p:cNvSpPr/>
            <p:nvPr/>
          </p:nvSpPr>
          <p:spPr>
            <a:xfrm>
              <a:off x="4333629" y="4922801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직사각형 82">
              <a:extLst>
                <a:ext uri="{FF2B5EF4-FFF2-40B4-BE49-F238E27FC236}">
                  <a16:creationId xmlns:a16="http://schemas.microsoft.com/office/drawing/2014/main" id="{7BE2096B-29D0-4BCD-8FA0-2DE2FF53B850}"/>
                </a:ext>
              </a:extLst>
            </p:cNvPr>
            <p:cNvSpPr/>
            <p:nvPr/>
          </p:nvSpPr>
          <p:spPr>
            <a:xfrm>
              <a:off x="4601748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직사각형 83">
              <a:extLst>
                <a:ext uri="{FF2B5EF4-FFF2-40B4-BE49-F238E27FC236}">
                  <a16:creationId xmlns:a16="http://schemas.microsoft.com/office/drawing/2014/main" id="{52051516-F727-41FB-A4A1-A559694E5758}"/>
                </a:ext>
              </a:extLst>
            </p:cNvPr>
            <p:cNvSpPr/>
            <p:nvPr/>
          </p:nvSpPr>
          <p:spPr>
            <a:xfrm>
              <a:off x="4868437" y="4922153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0538CBB1-335F-47FE-AE15-3FC62532EBE0}"/>
              </a:ext>
            </a:extLst>
          </p:cNvPr>
          <p:cNvGrpSpPr/>
          <p:nvPr/>
        </p:nvGrpSpPr>
        <p:grpSpPr>
          <a:xfrm>
            <a:off x="3784466" y="5736625"/>
            <a:ext cx="1339906" cy="232647"/>
            <a:chOff x="3789951" y="4922122"/>
            <a:chExt cx="1339906" cy="232647"/>
          </a:xfrm>
        </p:grpSpPr>
        <p:sp>
          <p:nvSpPr>
            <p:cNvPr id="92" name="직사각형 91">
              <a:extLst>
                <a:ext uri="{FF2B5EF4-FFF2-40B4-BE49-F238E27FC236}">
                  <a16:creationId xmlns:a16="http://schemas.microsoft.com/office/drawing/2014/main" id="{DE39C669-6717-489E-9309-32DB1F15D829}"/>
                </a:ext>
              </a:extLst>
            </p:cNvPr>
            <p:cNvSpPr/>
            <p:nvPr/>
          </p:nvSpPr>
          <p:spPr>
            <a:xfrm>
              <a:off x="3789951" y="4922122"/>
              <a:ext cx="261420" cy="23196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>
              <a:extLst>
                <a:ext uri="{FF2B5EF4-FFF2-40B4-BE49-F238E27FC236}">
                  <a16:creationId xmlns:a16="http://schemas.microsoft.com/office/drawing/2014/main" id="{E334CE5F-E0DD-4908-BD59-9DAD06330FE6}"/>
                </a:ext>
              </a:extLst>
            </p:cNvPr>
            <p:cNvSpPr/>
            <p:nvPr/>
          </p:nvSpPr>
          <p:spPr>
            <a:xfrm>
              <a:off x="4061790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직사각형 93">
              <a:extLst>
                <a:ext uri="{FF2B5EF4-FFF2-40B4-BE49-F238E27FC236}">
                  <a16:creationId xmlns:a16="http://schemas.microsoft.com/office/drawing/2014/main" id="{7F876593-F40E-4813-AEC7-42B844919813}"/>
                </a:ext>
              </a:extLst>
            </p:cNvPr>
            <p:cNvSpPr/>
            <p:nvPr/>
          </p:nvSpPr>
          <p:spPr>
            <a:xfrm>
              <a:off x="4333629" y="4922801"/>
              <a:ext cx="261420" cy="2319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직사각형 94">
              <a:extLst>
                <a:ext uri="{FF2B5EF4-FFF2-40B4-BE49-F238E27FC236}">
                  <a16:creationId xmlns:a16="http://schemas.microsoft.com/office/drawing/2014/main" id="{602B9350-30AE-401C-848E-64CF22612105}"/>
                </a:ext>
              </a:extLst>
            </p:cNvPr>
            <p:cNvSpPr/>
            <p:nvPr/>
          </p:nvSpPr>
          <p:spPr>
            <a:xfrm>
              <a:off x="4601748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직사각형 95">
              <a:extLst>
                <a:ext uri="{FF2B5EF4-FFF2-40B4-BE49-F238E27FC236}">
                  <a16:creationId xmlns:a16="http://schemas.microsoft.com/office/drawing/2014/main" id="{23A05F41-A5DE-4B65-9C68-4A16C89A7D68}"/>
                </a:ext>
              </a:extLst>
            </p:cNvPr>
            <p:cNvSpPr/>
            <p:nvPr/>
          </p:nvSpPr>
          <p:spPr>
            <a:xfrm>
              <a:off x="4868437" y="4922153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4F0A4184-9ADD-4382-B20C-9C395AE67351}"/>
              </a:ext>
            </a:extLst>
          </p:cNvPr>
          <p:cNvGrpSpPr/>
          <p:nvPr/>
        </p:nvGrpSpPr>
        <p:grpSpPr>
          <a:xfrm>
            <a:off x="7239731" y="5735290"/>
            <a:ext cx="1339906" cy="232647"/>
            <a:chOff x="3789951" y="4922122"/>
            <a:chExt cx="1339906" cy="232647"/>
          </a:xfrm>
        </p:grpSpPr>
        <p:sp>
          <p:nvSpPr>
            <p:cNvPr id="113" name="직사각형 112">
              <a:extLst>
                <a:ext uri="{FF2B5EF4-FFF2-40B4-BE49-F238E27FC236}">
                  <a16:creationId xmlns:a16="http://schemas.microsoft.com/office/drawing/2014/main" id="{9A0B227E-CA15-4268-9D8B-CA74E98D2E51}"/>
                </a:ext>
              </a:extLst>
            </p:cNvPr>
            <p:cNvSpPr/>
            <p:nvPr/>
          </p:nvSpPr>
          <p:spPr>
            <a:xfrm>
              <a:off x="3789951" y="4922122"/>
              <a:ext cx="261420" cy="23196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직사각형 113">
              <a:extLst>
                <a:ext uri="{FF2B5EF4-FFF2-40B4-BE49-F238E27FC236}">
                  <a16:creationId xmlns:a16="http://schemas.microsoft.com/office/drawing/2014/main" id="{C0F182A6-4C06-4190-A969-718F3F49730B}"/>
                </a:ext>
              </a:extLst>
            </p:cNvPr>
            <p:cNvSpPr/>
            <p:nvPr/>
          </p:nvSpPr>
          <p:spPr>
            <a:xfrm>
              <a:off x="4061790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직사각형 114">
              <a:extLst>
                <a:ext uri="{FF2B5EF4-FFF2-40B4-BE49-F238E27FC236}">
                  <a16:creationId xmlns:a16="http://schemas.microsoft.com/office/drawing/2014/main" id="{EE1734BB-2438-4D66-B468-304C54781802}"/>
                </a:ext>
              </a:extLst>
            </p:cNvPr>
            <p:cNvSpPr/>
            <p:nvPr/>
          </p:nvSpPr>
          <p:spPr>
            <a:xfrm>
              <a:off x="4333629" y="4922801"/>
              <a:ext cx="261420" cy="2319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직사각형 115">
              <a:extLst>
                <a:ext uri="{FF2B5EF4-FFF2-40B4-BE49-F238E27FC236}">
                  <a16:creationId xmlns:a16="http://schemas.microsoft.com/office/drawing/2014/main" id="{8D92E3C9-DF28-46C6-9D4E-E47CA621E2B3}"/>
                </a:ext>
              </a:extLst>
            </p:cNvPr>
            <p:cNvSpPr/>
            <p:nvPr/>
          </p:nvSpPr>
          <p:spPr>
            <a:xfrm>
              <a:off x="4601748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직사각형 116">
              <a:extLst>
                <a:ext uri="{FF2B5EF4-FFF2-40B4-BE49-F238E27FC236}">
                  <a16:creationId xmlns:a16="http://schemas.microsoft.com/office/drawing/2014/main" id="{FEA8BD5F-7AFD-44C8-9B0E-BC12BD78BBAC}"/>
                </a:ext>
              </a:extLst>
            </p:cNvPr>
            <p:cNvSpPr/>
            <p:nvPr/>
          </p:nvSpPr>
          <p:spPr>
            <a:xfrm>
              <a:off x="4868437" y="4922153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8" name="그룹 117">
            <a:extLst>
              <a:ext uri="{FF2B5EF4-FFF2-40B4-BE49-F238E27FC236}">
                <a16:creationId xmlns:a16="http://schemas.microsoft.com/office/drawing/2014/main" id="{FEC197A7-7688-472F-996C-4D72771B9C2E}"/>
              </a:ext>
            </a:extLst>
          </p:cNvPr>
          <p:cNvGrpSpPr/>
          <p:nvPr/>
        </p:nvGrpSpPr>
        <p:grpSpPr>
          <a:xfrm>
            <a:off x="10055553" y="5748123"/>
            <a:ext cx="1339906" cy="232647"/>
            <a:chOff x="3789951" y="4922122"/>
            <a:chExt cx="1339906" cy="232647"/>
          </a:xfrm>
        </p:grpSpPr>
        <p:sp>
          <p:nvSpPr>
            <p:cNvPr id="119" name="직사각형 118">
              <a:extLst>
                <a:ext uri="{FF2B5EF4-FFF2-40B4-BE49-F238E27FC236}">
                  <a16:creationId xmlns:a16="http://schemas.microsoft.com/office/drawing/2014/main" id="{73DD7D2C-18C6-4BB1-A928-F76F9478600B}"/>
                </a:ext>
              </a:extLst>
            </p:cNvPr>
            <p:cNvSpPr/>
            <p:nvPr/>
          </p:nvSpPr>
          <p:spPr>
            <a:xfrm>
              <a:off x="3789951" y="4922122"/>
              <a:ext cx="261420" cy="23196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직사각형 119">
              <a:extLst>
                <a:ext uri="{FF2B5EF4-FFF2-40B4-BE49-F238E27FC236}">
                  <a16:creationId xmlns:a16="http://schemas.microsoft.com/office/drawing/2014/main" id="{07906BBF-5E9C-4C88-9CF0-C8A67D5D9473}"/>
                </a:ext>
              </a:extLst>
            </p:cNvPr>
            <p:cNvSpPr/>
            <p:nvPr/>
          </p:nvSpPr>
          <p:spPr>
            <a:xfrm>
              <a:off x="4061790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직사각형 120">
              <a:extLst>
                <a:ext uri="{FF2B5EF4-FFF2-40B4-BE49-F238E27FC236}">
                  <a16:creationId xmlns:a16="http://schemas.microsoft.com/office/drawing/2014/main" id="{1224BE0B-D9D2-442A-9F28-1425AA1FA984}"/>
                </a:ext>
              </a:extLst>
            </p:cNvPr>
            <p:cNvSpPr/>
            <p:nvPr/>
          </p:nvSpPr>
          <p:spPr>
            <a:xfrm>
              <a:off x="4333629" y="4922801"/>
              <a:ext cx="261420" cy="2319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직사각형 121">
              <a:extLst>
                <a:ext uri="{FF2B5EF4-FFF2-40B4-BE49-F238E27FC236}">
                  <a16:creationId xmlns:a16="http://schemas.microsoft.com/office/drawing/2014/main" id="{C88F670F-414F-4E94-BAAC-44CFA444E221}"/>
                </a:ext>
              </a:extLst>
            </p:cNvPr>
            <p:cNvSpPr/>
            <p:nvPr/>
          </p:nvSpPr>
          <p:spPr>
            <a:xfrm>
              <a:off x="4601748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직사각형 122">
              <a:extLst>
                <a:ext uri="{FF2B5EF4-FFF2-40B4-BE49-F238E27FC236}">
                  <a16:creationId xmlns:a16="http://schemas.microsoft.com/office/drawing/2014/main" id="{34C2C7D1-90E3-44FA-9773-74AF52464A78}"/>
                </a:ext>
              </a:extLst>
            </p:cNvPr>
            <p:cNvSpPr/>
            <p:nvPr/>
          </p:nvSpPr>
          <p:spPr>
            <a:xfrm>
              <a:off x="4868437" y="4922153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26" name="직선 화살표 연결선 125">
            <a:extLst>
              <a:ext uri="{FF2B5EF4-FFF2-40B4-BE49-F238E27FC236}">
                <a16:creationId xmlns:a16="http://schemas.microsoft.com/office/drawing/2014/main" id="{12622231-15AC-47D4-8CF5-B491AECA6BEC}"/>
              </a:ext>
            </a:extLst>
          </p:cNvPr>
          <p:cNvCxnSpPr>
            <a:stCxn id="61" idx="1"/>
            <a:endCxn id="72" idx="3"/>
          </p:cNvCxnSpPr>
          <p:nvPr/>
        </p:nvCxnSpPr>
        <p:spPr>
          <a:xfrm flipH="1" flipV="1">
            <a:off x="2313285" y="4921474"/>
            <a:ext cx="1476666" cy="116632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화살표 연결선 127">
            <a:extLst>
              <a:ext uri="{FF2B5EF4-FFF2-40B4-BE49-F238E27FC236}">
                <a16:creationId xmlns:a16="http://schemas.microsoft.com/office/drawing/2014/main" id="{76A2330A-9F92-456F-B92F-854E5095D685}"/>
              </a:ext>
            </a:extLst>
          </p:cNvPr>
          <p:cNvCxnSpPr>
            <a:cxnSpLocks/>
            <a:stCxn id="70" idx="2"/>
            <a:endCxn id="76" idx="0"/>
          </p:cNvCxnSpPr>
          <p:nvPr/>
        </p:nvCxnSpPr>
        <p:spPr>
          <a:xfrm>
            <a:off x="1647767" y="5038106"/>
            <a:ext cx="0" cy="61371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화살표 연결선 130">
            <a:extLst>
              <a:ext uri="{FF2B5EF4-FFF2-40B4-BE49-F238E27FC236}">
                <a16:creationId xmlns:a16="http://schemas.microsoft.com/office/drawing/2014/main" id="{B2946D63-7C67-4785-936B-CFC6689D2AD6}"/>
              </a:ext>
            </a:extLst>
          </p:cNvPr>
          <p:cNvCxnSpPr>
            <a:cxnSpLocks/>
            <a:stCxn id="78" idx="3"/>
            <a:endCxn id="92" idx="1"/>
          </p:cNvCxnSpPr>
          <p:nvPr/>
        </p:nvCxnSpPr>
        <p:spPr>
          <a:xfrm>
            <a:off x="2313285" y="5767160"/>
            <a:ext cx="1471181" cy="85449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>
            <a:extLst>
              <a:ext uri="{FF2B5EF4-FFF2-40B4-BE49-F238E27FC236}">
                <a16:creationId xmlns:a16="http://schemas.microsoft.com/office/drawing/2014/main" id="{9B64B758-69E3-4A9B-9AE7-144EF8A483D2}"/>
              </a:ext>
            </a:extLst>
          </p:cNvPr>
          <p:cNvCxnSpPr>
            <a:cxnSpLocks/>
            <a:stCxn id="82" idx="2"/>
            <a:endCxn id="115" idx="0"/>
          </p:cNvCxnSpPr>
          <p:nvPr/>
        </p:nvCxnSpPr>
        <p:spPr>
          <a:xfrm>
            <a:off x="7893632" y="5023958"/>
            <a:ext cx="20487" cy="712011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화살표 연결선 136">
            <a:extLst>
              <a:ext uri="{FF2B5EF4-FFF2-40B4-BE49-F238E27FC236}">
                <a16:creationId xmlns:a16="http://schemas.microsoft.com/office/drawing/2014/main" id="{2D71651F-163C-45CE-A4B4-093D1A61C75E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>
            <a:off x="8579637" y="5851305"/>
            <a:ext cx="1475916" cy="12802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텍스트 상자 1">
            <a:extLst>
              <a:ext uri="{FF2B5EF4-FFF2-40B4-BE49-F238E27FC236}">
                <a16:creationId xmlns:a16="http://schemas.microsoft.com/office/drawing/2014/main" id="{65A9E05F-7CF4-4A4B-8AA8-A89E8E4A1403}"/>
              </a:ext>
            </a:extLst>
          </p:cNvPr>
          <p:cNvSpPr txBox="1"/>
          <p:nvPr/>
        </p:nvSpPr>
        <p:spPr>
          <a:xfrm>
            <a:off x="9101866" y="5602497"/>
            <a:ext cx="386321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ko-KR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?</a:t>
            </a:r>
            <a:endParaRPr kumimoji="1" lang="ko-KR" altLang="en-US" sz="28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24" name="번개 123">
            <a:extLst>
              <a:ext uri="{FF2B5EF4-FFF2-40B4-BE49-F238E27FC236}">
                <a16:creationId xmlns:a16="http://schemas.microsoft.com/office/drawing/2014/main" id="{704E01A7-5651-46E7-8284-6F779BB2FFAC}"/>
              </a:ext>
            </a:extLst>
          </p:cNvPr>
          <p:cNvSpPr/>
          <p:nvPr/>
        </p:nvSpPr>
        <p:spPr>
          <a:xfrm>
            <a:off x="7796484" y="5198338"/>
            <a:ext cx="225765" cy="258445"/>
          </a:xfrm>
          <a:prstGeom prst="lightningBol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0" name="직선 화살표 연결선 89">
            <a:extLst>
              <a:ext uri="{FF2B5EF4-FFF2-40B4-BE49-F238E27FC236}">
                <a16:creationId xmlns:a16="http://schemas.microsoft.com/office/drawing/2014/main" id="{06EAF54F-8BDA-4B51-9509-321099B9DB57}"/>
              </a:ext>
            </a:extLst>
          </p:cNvPr>
          <p:cNvCxnSpPr>
            <a:cxnSpLocks/>
            <a:stCxn id="94" idx="0"/>
            <a:endCxn id="63" idx="2"/>
          </p:cNvCxnSpPr>
          <p:nvPr/>
        </p:nvCxnSpPr>
        <p:spPr>
          <a:xfrm flipV="1">
            <a:off x="4458854" y="5154769"/>
            <a:ext cx="5485" cy="582535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270A3D14-3050-4626-9D4F-F74234A15C49}"/>
              </a:ext>
            </a:extLst>
          </p:cNvPr>
          <p:cNvGrpSpPr/>
          <p:nvPr/>
        </p:nvGrpSpPr>
        <p:grpSpPr>
          <a:xfrm>
            <a:off x="3789951" y="4922584"/>
            <a:ext cx="1339906" cy="232647"/>
            <a:chOff x="3789951" y="4922122"/>
            <a:chExt cx="1339906" cy="232647"/>
          </a:xfrm>
        </p:grpSpPr>
        <p:sp>
          <p:nvSpPr>
            <p:cNvPr id="98" name="직사각형 97">
              <a:extLst>
                <a:ext uri="{FF2B5EF4-FFF2-40B4-BE49-F238E27FC236}">
                  <a16:creationId xmlns:a16="http://schemas.microsoft.com/office/drawing/2014/main" id="{9483E306-54BC-4731-9137-65A5517DE018}"/>
                </a:ext>
              </a:extLst>
            </p:cNvPr>
            <p:cNvSpPr/>
            <p:nvPr/>
          </p:nvSpPr>
          <p:spPr>
            <a:xfrm>
              <a:off x="3789951" y="4922122"/>
              <a:ext cx="261420" cy="23196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직사각형 98">
              <a:extLst>
                <a:ext uri="{FF2B5EF4-FFF2-40B4-BE49-F238E27FC236}">
                  <a16:creationId xmlns:a16="http://schemas.microsoft.com/office/drawing/2014/main" id="{F02C4774-E948-48E3-B89A-3FDD4F4F3BD4}"/>
                </a:ext>
              </a:extLst>
            </p:cNvPr>
            <p:cNvSpPr/>
            <p:nvPr/>
          </p:nvSpPr>
          <p:spPr>
            <a:xfrm>
              <a:off x="4061790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>
              <a:extLst>
                <a:ext uri="{FF2B5EF4-FFF2-40B4-BE49-F238E27FC236}">
                  <a16:creationId xmlns:a16="http://schemas.microsoft.com/office/drawing/2014/main" id="{F9978AF2-80A5-43D6-8D82-1C467419482C}"/>
                </a:ext>
              </a:extLst>
            </p:cNvPr>
            <p:cNvSpPr/>
            <p:nvPr/>
          </p:nvSpPr>
          <p:spPr>
            <a:xfrm>
              <a:off x="4333629" y="4922801"/>
              <a:ext cx="261420" cy="2319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>
              <a:extLst>
                <a:ext uri="{FF2B5EF4-FFF2-40B4-BE49-F238E27FC236}">
                  <a16:creationId xmlns:a16="http://schemas.microsoft.com/office/drawing/2014/main" id="{9D337403-CF59-447D-A1FD-6391B6E0E866}"/>
                </a:ext>
              </a:extLst>
            </p:cNvPr>
            <p:cNvSpPr/>
            <p:nvPr/>
          </p:nvSpPr>
          <p:spPr>
            <a:xfrm>
              <a:off x="4601748" y="4922122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직사각형 101">
              <a:extLst>
                <a:ext uri="{FF2B5EF4-FFF2-40B4-BE49-F238E27FC236}">
                  <a16:creationId xmlns:a16="http://schemas.microsoft.com/office/drawing/2014/main" id="{A36FE83F-2CF7-4A48-B4AC-B0F6F92DF652}"/>
                </a:ext>
              </a:extLst>
            </p:cNvPr>
            <p:cNvSpPr/>
            <p:nvPr/>
          </p:nvSpPr>
          <p:spPr>
            <a:xfrm>
              <a:off x="4868437" y="4922153"/>
              <a:ext cx="261420" cy="2319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070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140" grpId="0" animBg="1"/>
      <p:bldP spid="140" grpId="1" animBg="1"/>
      <p:bldP spid="1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D26DB70-737E-4B89-AA11-834AFC57A8F2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7B5EC4BA-4C34-4D86-8E72-3BA55F6E8F7B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EC57564B-14B6-44D8-9A45-33BEC926A423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70D1991-5A4E-452B-A7FC-A45DE388DEB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Background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9C528102-5F02-4CAA-84B8-D45E657E92B2}"/>
              </a:ext>
            </a:extLst>
          </p:cNvPr>
          <p:cNvCxnSpPr>
            <a:cxnSpLocks/>
          </p:cNvCxnSpPr>
          <p:nvPr/>
        </p:nvCxnSpPr>
        <p:spPr>
          <a:xfrm>
            <a:off x="780739" y="585315"/>
            <a:ext cx="171474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텍스트 상자 1">
            <a:extLst>
              <a:ext uri="{FF2B5EF4-FFF2-40B4-BE49-F238E27FC236}">
                <a16:creationId xmlns:a16="http://schemas.microsoft.com/office/drawing/2014/main" id="{CF1710B0-AA5E-4A28-B3CC-F865DE8518F6}"/>
              </a:ext>
            </a:extLst>
          </p:cNvPr>
          <p:cNvSpPr txBox="1"/>
          <p:nvPr/>
        </p:nvSpPr>
        <p:spPr>
          <a:xfrm>
            <a:off x="667881" y="781719"/>
            <a:ext cx="5545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Slotted page structure</a:t>
            </a:r>
          </a:p>
          <a:p>
            <a:pPr lvl="1"/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variable-length records in a fixed-sized block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0" name="텍스트 상자 1">
            <a:extLst>
              <a:ext uri="{FF2B5EF4-FFF2-40B4-BE49-F238E27FC236}">
                <a16:creationId xmlns:a16="http://schemas.microsoft.com/office/drawing/2014/main" id="{39511FD0-7A50-45DB-B7DD-CF730E451286}"/>
              </a:ext>
            </a:extLst>
          </p:cNvPr>
          <p:cNvSpPr txBox="1"/>
          <p:nvPr/>
        </p:nvSpPr>
        <p:spPr>
          <a:xfrm>
            <a:off x="1398417" y="3334601"/>
            <a:ext cx="50815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Slot header</a:t>
            </a:r>
          </a:p>
          <a:p>
            <a:pPr marL="342900" indent="-342900">
              <a:buFont typeface="+mj-lt"/>
              <a:buAutoNum type="arabicPeriod"/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Free space</a:t>
            </a:r>
          </a:p>
          <a:p>
            <a:pPr marL="342900" indent="-342900">
              <a:buFont typeface="+mj-lt"/>
              <a:buAutoNum type="arabicPeriod"/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Record content area</a:t>
            </a:r>
          </a:p>
        </p:txBody>
      </p:sp>
      <p:sp>
        <p:nvSpPr>
          <p:cNvPr id="40" name="슬라이드 번호 개체 틀 17">
            <a:extLst>
              <a:ext uri="{FF2B5EF4-FFF2-40B4-BE49-F238E27FC236}">
                <a16:creationId xmlns:a16="http://schemas.microsoft.com/office/drawing/2014/main" id="{5A3B9800-188E-4A8B-9288-FCDB4BE1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5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55DFC691-B85A-4E44-8572-5FAF2DA3252C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3F7C173E-455E-4BCD-A226-AAD227EB4799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  <p:sp>
          <p:nvSpPr>
            <p:cNvPr id="43" name="순서도: 병합 42">
              <a:extLst>
                <a:ext uri="{FF2B5EF4-FFF2-40B4-BE49-F238E27FC236}">
                  <a16:creationId xmlns:a16="http://schemas.microsoft.com/office/drawing/2014/main" id="{D45B3878-1F0E-4474-A9CB-8EB139A89A0A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86B0CD44-81E3-484D-85BD-9660BBF579B6}"/>
              </a:ext>
            </a:extLst>
          </p:cNvPr>
          <p:cNvGrpSpPr/>
          <p:nvPr/>
        </p:nvGrpSpPr>
        <p:grpSpPr>
          <a:xfrm>
            <a:off x="1032914" y="1478759"/>
            <a:ext cx="10203504" cy="1397689"/>
            <a:chOff x="1032914" y="3893427"/>
            <a:chExt cx="10203504" cy="1397689"/>
          </a:xfrm>
        </p:grpSpPr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2940B33E-A76B-4754-8CE3-E66DE6E546F8}"/>
                </a:ext>
              </a:extLst>
            </p:cNvPr>
            <p:cNvGrpSpPr/>
            <p:nvPr/>
          </p:nvGrpSpPr>
          <p:grpSpPr>
            <a:xfrm>
              <a:off x="1032914" y="3893427"/>
              <a:ext cx="10203504" cy="1397689"/>
              <a:chOff x="1176669" y="3983415"/>
              <a:chExt cx="10203504" cy="1397689"/>
            </a:xfrm>
          </p:grpSpPr>
          <p:pic>
            <p:nvPicPr>
              <p:cNvPr id="4" name="그림 3">
                <a:extLst>
                  <a:ext uri="{FF2B5EF4-FFF2-40B4-BE49-F238E27FC236}">
                    <a16:creationId xmlns:a16="http://schemas.microsoft.com/office/drawing/2014/main" id="{60F2E570-0D5B-41FF-8A16-17082FA71C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6669" y="3983415"/>
                <a:ext cx="4720222" cy="1371195"/>
              </a:xfrm>
              <a:prstGeom prst="rect">
                <a:avLst/>
              </a:prstGeom>
            </p:spPr>
          </p:pic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879FA73A-FE3F-4C0A-AB23-60293DE632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23753" y="4186096"/>
                <a:ext cx="4756420" cy="1195008"/>
              </a:xfrm>
              <a:prstGeom prst="rect">
                <a:avLst/>
              </a:prstGeom>
            </p:spPr>
          </p:pic>
        </p:grpSp>
        <p:sp>
          <p:nvSpPr>
            <p:cNvPr id="65" name="텍스트 상자 1">
              <a:extLst>
                <a:ext uri="{FF2B5EF4-FFF2-40B4-BE49-F238E27FC236}">
                  <a16:creationId xmlns:a16="http://schemas.microsoft.com/office/drawing/2014/main" id="{70CE0585-34F1-4D71-AA9D-90238767B3EA}"/>
                </a:ext>
              </a:extLst>
            </p:cNvPr>
            <p:cNvSpPr txBox="1"/>
            <p:nvPr/>
          </p:nvSpPr>
          <p:spPr>
            <a:xfrm>
              <a:off x="5884071" y="4576339"/>
              <a:ext cx="576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24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…</a:t>
              </a:r>
            </a:p>
          </p:txBody>
        </p:sp>
      </p:grpSp>
      <p:pic>
        <p:nvPicPr>
          <p:cNvPr id="9" name="그림 8">
            <a:extLst>
              <a:ext uri="{FF2B5EF4-FFF2-40B4-BE49-F238E27FC236}">
                <a16:creationId xmlns:a16="http://schemas.microsoft.com/office/drawing/2014/main" id="{68206314-1ED1-4587-9D0C-AC5A2B241B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9207" y="3360814"/>
            <a:ext cx="4873501" cy="88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5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D26DB70-737E-4B89-AA11-834AFC57A8F2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7B5EC4BA-4C34-4D86-8E72-3BA55F6E8F7B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EC57564B-14B6-44D8-9A45-33BEC926A423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70D1991-5A4E-452B-A7FC-A45DE388DEB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Background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9C528102-5F02-4CAA-84B8-D45E657E92B2}"/>
              </a:ext>
            </a:extLst>
          </p:cNvPr>
          <p:cNvCxnSpPr>
            <a:cxnSpLocks/>
          </p:cNvCxnSpPr>
          <p:nvPr/>
        </p:nvCxnSpPr>
        <p:spPr>
          <a:xfrm>
            <a:off x="780739" y="585315"/>
            <a:ext cx="171474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텍스트 상자 1">
            <a:extLst>
              <a:ext uri="{FF2B5EF4-FFF2-40B4-BE49-F238E27FC236}">
                <a16:creationId xmlns:a16="http://schemas.microsoft.com/office/drawing/2014/main" id="{CF1710B0-AA5E-4A28-B3CC-F865DE8518F6}"/>
              </a:ext>
            </a:extLst>
          </p:cNvPr>
          <p:cNvSpPr txBox="1"/>
          <p:nvPr/>
        </p:nvSpPr>
        <p:spPr>
          <a:xfrm>
            <a:off x="667881" y="781719"/>
            <a:ext cx="95557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Transactional memory?</a:t>
            </a:r>
          </a:p>
          <a:p>
            <a:pPr lvl="1"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복수 개의 메모리 쓰기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읽기를 한 트랜잭션으로 묶어 마치 </a:t>
            </a:r>
            <a:r>
              <a:rPr kumimoji="1" lang="ko-KR" altLang="en-US" b="1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하나의 명령처럼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보이게 함</a:t>
            </a: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프로그래머가 직접 코드에 트랜잭션임을 명시함</a:t>
            </a: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  </a:t>
            </a:r>
            <a:r>
              <a:rPr kumimoji="1" lang="ko-KR" altLang="en-US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멀티스레드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환경에서 </a:t>
            </a:r>
            <a:r>
              <a:rPr kumimoji="1" lang="ko-KR" altLang="en-US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데드락이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없는 프로그램을 쉽게 만들 수 있도록 함</a:t>
            </a: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0" name="텍스트 상자 1">
            <a:extLst>
              <a:ext uri="{FF2B5EF4-FFF2-40B4-BE49-F238E27FC236}">
                <a16:creationId xmlns:a16="http://schemas.microsoft.com/office/drawing/2014/main" id="{39511FD0-7A50-45DB-B7DD-CF730E451286}"/>
              </a:ext>
            </a:extLst>
          </p:cNvPr>
          <p:cNvSpPr txBox="1"/>
          <p:nvPr/>
        </p:nvSpPr>
        <p:spPr>
          <a:xfrm>
            <a:off x="1280961" y="4537417"/>
            <a:ext cx="7080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Restricted Transactional Memory (RTM)</a:t>
            </a:r>
          </a:p>
          <a:p>
            <a:pPr lvl="1"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Intel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의</a:t>
            </a:r>
            <a:r>
              <a:rPr kumimoji="1" lang="ko-KR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Hardware Transactional Memory(HTM) </a:t>
            </a:r>
            <a:r>
              <a:rPr kumimoji="1" lang="ko-KR" altLang="en-US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구현물</a:t>
            </a:r>
            <a:endParaRPr kumimoji="1"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New x86 instruction : XBEGIN, XEND, XABORT</a:t>
            </a:r>
          </a:p>
          <a:p>
            <a:pPr lvl="1"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단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kumimoji="1" lang="en-US" altLang="ko-KR" u="sng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TM </a:t>
            </a:r>
            <a:r>
              <a:rPr kumimoji="1" lang="ko-KR" altLang="en-US" u="sng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성공을 보장하지 않음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실패 시 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fallback</a:t>
            </a:r>
          </a:p>
        </p:txBody>
      </p:sp>
      <p:sp>
        <p:nvSpPr>
          <p:cNvPr id="40" name="슬라이드 번호 개체 틀 17">
            <a:extLst>
              <a:ext uri="{FF2B5EF4-FFF2-40B4-BE49-F238E27FC236}">
                <a16:creationId xmlns:a16="http://schemas.microsoft.com/office/drawing/2014/main" id="{5A3B9800-188E-4A8B-9288-FCDB4BE1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6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55DFC691-B85A-4E44-8572-5FAF2DA3252C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3F7C173E-455E-4BCD-A226-AAD227EB4799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  <p:sp>
          <p:nvSpPr>
            <p:cNvPr id="43" name="순서도: 병합 42">
              <a:extLst>
                <a:ext uri="{FF2B5EF4-FFF2-40B4-BE49-F238E27FC236}">
                  <a16:creationId xmlns:a16="http://schemas.microsoft.com/office/drawing/2014/main" id="{D45B3878-1F0E-4474-A9CB-8EB139A89A0A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C38C6F4-2200-4250-8DC3-8B9C866093D5}"/>
              </a:ext>
            </a:extLst>
          </p:cNvPr>
          <p:cNvSpPr txBox="1"/>
          <p:nvPr/>
        </p:nvSpPr>
        <p:spPr>
          <a:xfrm>
            <a:off x="1638113" y="2572086"/>
            <a:ext cx="2429053" cy="181588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void swap (</a:t>
            </a:r>
            <a:r>
              <a:rPr lang="en-US" altLang="ko-KR" sz="14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 &amp;x, </a:t>
            </a:r>
            <a:r>
              <a:rPr lang="en-US" altLang="ko-KR" sz="14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 &amp;y) {</a:t>
            </a:r>
          </a:p>
          <a:p>
            <a:pPr lvl="1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__ transaction</a:t>
            </a:r>
          </a:p>
          <a:p>
            <a:pPr lvl="1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sz="14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dirty="0" err="1"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 = x;</a:t>
            </a:r>
          </a:p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	x = y;</a:t>
            </a:r>
          </a:p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	y = </a:t>
            </a:r>
            <a:r>
              <a:rPr lang="en-US" altLang="ko-KR" sz="1400" dirty="0" err="1"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왼쪽 대괄호 6">
            <a:extLst>
              <a:ext uri="{FF2B5EF4-FFF2-40B4-BE49-F238E27FC236}">
                <a16:creationId xmlns:a16="http://schemas.microsoft.com/office/drawing/2014/main" id="{A20E112E-E5A0-4EFE-8437-0A26BC250F84}"/>
              </a:ext>
            </a:extLst>
          </p:cNvPr>
          <p:cNvSpPr/>
          <p:nvPr/>
        </p:nvSpPr>
        <p:spPr>
          <a:xfrm>
            <a:off x="2066924" y="3076460"/>
            <a:ext cx="116939" cy="1057497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88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9F86C06D-9E6C-4293-A9D5-636D7CD942F9}"/>
              </a:ext>
            </a:extLst>
          </p:cNvPr>
          <p:cNvSpPr txBox="1"/>
          <p:nvPr/>
        </p:nvSpPr>
        <p:spPr>
          <a:xfrm>
            <a:off x="879164" y="642630"/>
            <a:ext cx="7830820" cy="83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What?</a:t>
            </a:r>
          </a:p>
          <a:p>
            <a:pPr lvl="1">
              <a:lnSpc>
                <a:spcPct val="150000"/>
              </a:lnSpc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Persistent Memory &amp; Slotted paging</a:t>
            </a:r>
            <a:endParaRPr kumimoji="1" lang="en-US" altLang="ko-KR" sz="1600" i="1" dirty="0">
              <a:latin typeface="Cambria Math" panose="020405030504060302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4" name="슬라이드 번호 개체 틀 17">
            <a:extLst>
              <a:ext uri="{FF2B5EF4-FFF2-40B4-BE49-F238E27FC236}">
                <a16:creationId xmlns:a16="http://schemas.microsoft.com/office/drawing/2014/main" id="{9C065860-7F69-4986-AB7A-6E405210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7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0AF165F3-D7ED-4245-9774-A2FCCAE164C0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63345011-A16A-44AC-A764-E96E99906001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C32B23C1-7122-4A5A-A442-49BD3BAFED64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FD7244F-CA16-42CC-96BC-A24E1A8D7D83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Contribution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C380B879-A53C-4531-818F-F221E08B2559}"/>
              </a:ext>
            </a:extLst>
          </p:cNvPr>
          <p:cNvCxnSpPr>
            <a:cxnSpLocks/>
          </p:cNvCxnSpPr>
          <p:nvPr/>
        </p:nvCxnSpPr>
        <p:spPr>
          <a:xfrm>
            <a:off x="780739" y="585315"/>
            <a:ext cx="1610036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348488F5-0B63-4B33-AD28-C4FAEB72DC1E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9D63E32B-E143-4F76-9BBD-867AA31A0B17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3</a:t>
              </a:r>
              <a:endParaRPr lang="ko-KR" altLang="en-US" sz="2000" dirty="0"/>
            </a:p>
          </p:txBody>
        </p:sp>
        <p:sp>
          <p:nvSpPr>
            <p:cNvPr id="35" name="순서도: 병합 34">
              <a:extLst>
                <a:ext uri="{FF2B5EF4-FFF2-40B4-BE49-F238E27FC236}">
                  <a16:creationId xmlns:a16="http://schemas.microsoft.com/office/drawing/2014/main" id="{89CEF5E5-F729-4A8E-BE42-A6840AA5BA89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텍스트 상자 1">
            <a:extLst>
              <a:ext uri="{FF2B5EF4-FFF2-40B4-BE49-F238E27FC236}">
                <a16:creationId xmlns:a16="http://schemas.microsoft.com/office/drawing/2014/main" id="{58096D31-26D2-4178-85F4-2854CEF3E0B6}"/>
              </a:ext>
            </a:extLst>
          </p:cNvPr>
          <p:cNvSpPr txBox="1"/>
          <p:nvPr/>
        </p:nvSpPr>
        <p:spPr>
          <a:xfrm>
            <a:off x="879164" y="1546864"/>
            <a:ext cx="7830820" cy="831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Where?</a:t>
            </a:r>
          </a:p>
          <a:p>
            <a:pPr lvl="1">
              <a:lnSpc>
                <a:spcPct val="150000"/>
              </a:lnSpc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Database buffer cache (SQLite / B-tree)  Target to </a:t>
            </a:r>
            <a:r>
              <a:rPr kumimoji="1" lang="en-US" altLang="ko-KR" sz="16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mobile</a:t>
            </a:r>
            <a:r>
              <a:rPr kumimoji="1" lang="ko-KR" altLang="en-US" sz="16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sz="16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application</a:t>
            </a:r>
          </a:p>
        </p:txBody>
      </p:sp>
      <p:sp>
        <p:nvSpPr>
          <p:cNvPr id="26" name="텍스트 상자 1">
            <a:extLst>
              <a:ext uri="{FF2B5EF4-FFF2-40B4-BE49-F238E27FC236}">
                <a16:creationId xmlns:a16="http://schemas.microsoft.com/office/drawing/2014/main" id="{20A3250A-5F60-48F2-B54C-0560EC0DA0DE}"/>
              </a:ext>
            </a:extLst>
          </p:cNvPr>
          <p:cNvSpPr txBox="1"/>
          <p:nvPr/>
        </p:nvSpPr>
        <p:spPr>
          <a:xfrm>
            <a:off x="879164" y="2490693"/>
            <a:ext cx="783082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How?</a:t>
            </a: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Single page - Failure-Atomic slotted paging (+ HTM)</a:t>
            </a: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Multiple page - Slot header logging</a:t>
            </a:r>
          </a:p>
        </p:txBody>
      </p:sp>
      <p:sp>
        <p:nvSpPr>
          <p:cNvPr id="27" name="텍스트 상자 1">
            <a:extLst>
              <a:ext uri="{FF2B5EF4-FFF2-40B4-BE49-F238E27FC236}">
                <a16:creationId xmlns:a16="http://schemas.microsoft.com/office/drawing/2014/main" id="{2D3ED23A-F0D0-4174-99DD-08FCA4D92461}"/>
              </a:ext>
            </a:extLst>
          </p:cNvPr>
          <p:cNvSpPr txBox="1"/>
          <p:nvPr/>
        </p:nvSpPr>
        <p:spPr>
          <a:xfrm>
            <a:off x="879162" y="3757766"/>
            <a:ext cx="1116227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Why? (Purpose)</a:t>
            </a:r>
          </a:p>
          <a:p>
            <a:pPr lvl="1">
              <a:lnSpc>
                <a:spcPct val="150000"/>
              </a:lnSpc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kumimoji="1" lang="en-US" altLang="ko-KR" sz="16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Optimization of PM-only database buffer cache</a:t>
            </a: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vs. Hybrid memory systems with PM and DRAM (NVWAL - ASPLOS’ 16)</a:t>
            </a: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Durability, Byte-addressable (Persistent Memory)</a:t>
            </a: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Recovery (In-place commit + Logging, Failure-Atomic, Consistency)</a:t>
            </a: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Performance (Write overhead </a:t>
            </a:r>
            <a:r>
              <a:rPr kumimoji="1" lang="ko-KR" alt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↓</a:t>
            </a:r>
            <a:r>
              <a:rPr kumimoji="1"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36" name="텍스트 상자 1">
            <a:extLst>
              <a:ext uri="{FF2B5EF4-FFF2-40B4-BE49-F238E27FC236}">
                <a16:creationId xmlns:a16="http://schemas.microsoft.com/office/drawing/2014/main" id="{CA46F7CC-BFFD-440C-9FA6-93E19D139137}"/>
              </a:ext>
            </a:extLst>
          </p:cNvPr>
          <p:cNvSpPr txBox="1"/>
          <p:nvPr/>
        </p:nvSpPr>
        <p:spPr>
          <a:xfrm>
            <a:off x="2289772" y="5984218"/>
            <a:ext cx="7539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kumimoji="1" lang="ko-KR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Hardware</a:t>
            </a:r>
            <a:r>
              <a:rPr kumimoji="1" lang="ko-KR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supporting(PM,</a:t>
            </a:r>
            <a:r>
              <a:rPr kumimoji="1" lang="ko-KR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HTM) + Optimal idea = This paper !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4DB516E-3275-456B-81A0-DDBC8250B992}"/>
              </a:ext>
            </a:extLst>
          </p:cNvPr>
          <p:cNvSpPr/>
          <p:nvPr/>
        </p:nvSpPr>
        <p:spPr>
          <a:xfrm>
            <a:off x="3139756" y="3362617"/>
            <a:ext cx="1851344" cy="37457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연결선: 꺾임 20">
            <a:extLst>
              <a:ext uri="{FF2B5EF4-FFF2-40B4-BE49-F238E27FC236}">
                <a16:creationId xmlns:a16="http://schemas.microsoft.com/office/drawing/2014/main" id="{E377B0BA-40F5-438E-A631-AD92D6B67195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4991100" y="3211491"/>
            <a:ext cx="1733550" cy="338412"/>
          </a:xfrm>
          <a:prstGeom prst="bentConnector3">
            <a:avLst>
              <a:gd name="adj1" fmla="val 100000"/>
            </a:avLst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66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6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그룹 78">
            <a:extLst>
              <a:ext uri="{FF2B5EF4-FFF2-40B4-BE49-F238E27FC236}">
                <a16:creationId xmlns:a16="http://schemas.microsoft.com/office/drawing/2014/main" id="{3DAEF7DC-E5FC-4963-82DA-B2C1B23007C2}"/>
              </a:ext>
            </a:extLst>
          </p:cNvPr>
          <p:cNvGrpSpPr/>
          <p:nvPr/>
        </p:nvGrpSpPr>
        <p:grpSpPr>
          <a:xfrm>
            <a:off x="2070451" y="2357227"/>
            <a:ext cx="7978074" cy="1487799"/>
            <a:chOff x="885684" y="2397671"/>
            <a:chExt cx="7978074" cy="148779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B052CE1-E76E-4BE0-A7F9-6BCF926EF206}"/>
                </a:ext>
              </a:extLst>
            </p:cNvPr>
            <p:cNvSpPr txBox="1"/>
            <p:nvPr/>
          </p:nvSpPr>
          <p:spPr>
            <a:xfrm>
              <a:off x="6153969" y="3511009"/>
              <a:ext cx="269246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   900                1000     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417AA6A-3B59-46BC-9C04-03C7325BA39D}"/>
                </a:ext>
              </a:extLst>
            </p:cNvPr>
            <p:cNvSpPr txBox="1"/>
            <p:nvPr/>
          </p:nvSpPr>
          <p:spPr>
            <a:xfrm>
              <a:off x="1707920" y="2397671"/>
              <a:ext cx="1266693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Slot Header 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82" name="직사각형 15">
              <a:extLst>
                <a:ext uri="{FF2B5EF4-FFF2-40B4-BE49-F238E27FC236}">
                  <a16:creationId xmlns:a16="http://schemas.microsoft.com/office/drawing/2014/main" id="{31584BC9-C0CE-4B85-B1E7-FEC66BE00FE3}"/>
                </a:ext>
              </a:extLst>
            </p:cNvPr>
            <p:cNvSpPr/>
            <p:nvPr/>
          </p:nvSpPr>
          <p:spPr bwMode="auto">
            <a:xfrm>
              <a:off x="2663428" y="3297006"/>
              <a:ext cx="561393" cy="299454"/>
            </a:xfrm>
            <a:prstGeom prst="rect">
              <a:avLst/>
            </a:prstGeom>
            <a:solidFill>
              <a:srgbClr val="9C5BCD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900</a:t>
              </a:r>
            </a:p>
          </p:txBody>
        </p:sp>
        <p:sp>
          <p:nvSpPr>
            <p:cNvPr id="83" name="직사각형 82">
              <a:extLst>
                <a:ext uri="{FF2B5EF4-FFF2-40B4-BE49-F238E27FC236}">
                  <a16:creationId xmlns:a16="http://schemas.microsoft.com/office/drawing/2014/main" id="{277A4564-646E-4101-BA6C-965CABBB5AF1}"/>
                </a:ext>
              </a:extLst>
            </p:cNvPr>
            <p:cNvSpPr/>
            <p:nvPr/>
          </p:nvSpPr>
          <p:spPr bwMode="auto">
            <a:xfrm>
              <a:off x="3221617" y="3296762"/>
              <a:ext cx="567982" cy="299407"/>
            </a:xfrm>
            <a:prstGeom prst="rect">
              <a:avLst/>
            </a:prstGeom>
            <a:solidFill>
              <a:srgbClr val="9C5BCD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</a:p>
          </p:txBody>
        </p:sp>
        <p:sp>
          <p:nvSpPr>
            <p:cNvPr id="84" name="직사각형 15">
              <a:extLst>
                <a:ext uri="{FF2B5EF4-FFF2-40B4-BE49-F238E27FC236}">
                  <a16:creationId xmlns:a16="http://schemas.microsoft.com/office/drawing/2014/main" id="{0F5F1A1F-AA13-41AF-A83C-0A17A3C17B96}"/>
                </a:ext>
              </a:extLst>
            </p:cNvPr>
            <p:cNvSpPr/>
            <p:nvPr/>
          </p:nvSpPr>
          <p:spPr bwMode="auto">
            <a:xfrm>
              <a:off x="3789599" y="3296763"/>
              <a:ext cx="2797051" cy="299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Free space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B29DBE1-BF1F-43BF-9A6F-25C1AA4EBE8A}"/>
                </a:ext>
              </a:extLst>
            </p:cNvPr>
            <p:cNvSpPr txBox="1"/>
            <p:nvPr/>
          </p:nvSpPr>
          <p:spPr>
            <a:xfrm>
              <a:off x="6847244" y="2837238"/>
              <a:ext cx="192803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22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44546A"/>
                </a:buClr>
              </a:pPr>
              <a:r>
                <a:rPr lang="en-US" altLang="ko-KR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Record Content Area</a:t>
              </a:r>
              <a:endPara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86" name="오른쪽 중괄호 64">
              <a:extLst>
                <a:ext uri="{FF2B5EF4-FFF2-40B4-BE49-F238E27FC236}">
                  <a16:creationId xmlns:a16="http://schemas.microsoft.com/office/drawing/2014/main" id="{7C54D7FF-9EEE-44DE-9AFA-1C4841AE2A29}"/>
                </a:ext>
              </a:extLst>
            </p:cNvPr>
            <p:cNvSpPr/>
            <p:nvPr/>
          </p:nvSpPr>
          <p:spPr bwMode="auto">
            <a:xfrm rot="16200000">
              <a:off x="7655424" y="2081979"/>
              <a:ext cx="139338" cy="2277330"/>
            </a:xfrm>
            <a:prstGeom prst="rightBrace">
              <a:avLst>
                <a:gd name="adj1" fmla="val 34241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endParaRPr lang="ko-KR" altLang="en-US" sz="1400">
                <a:solidFill>
                  <a:prstClr val="black"/>
                </a:solidFill>
                <a:latin typeface="Arial" charset="0"/>
                <a:ea typeface="맑은 고딕" panose="020B0503020000020004" pitchFamily="50" charset="-127"/>
              </a:endParaRPr>
            </a:p>
          </p:txBody>
        </p:sp>
        <p:grpSp>
          <p:nvGrpSpPr>
            <p:cNvPr id="87" name="Group 29">
              <a:extLst>
                <a:ext uri="{FF2B5EF4-FFF2-40B4-BE49-F238E27FC236}">
                  <a16:creationId xmlns:a16="http://schemas.microsoft.com/office/drawing/2014/main" id="{E1E404B8-2E52-4611-9DC7-3A07EA979390}"/>
                </a:ext>
              </a:extLst>
            </p:cNvPr>
            <p:cNvGrpSpPr/>
            <p:nvPr/>
          </p:nvGrpSpPr>
          <p:grpSpPr>
            <a:xfrm>
              <a:off x="885684" y="2732989"/>
              <a:ext cx="2906431" cy="584829"/>
              <a:chOff x="2084914" y="727640"/>
              <a:chExt cx="4018559" cy="763599"/>
            </a:xfrm>
          </p:grpSpPr>
          <p:cxnSp>
            <p:nvCxnSpPr>
              <p:cNvPr id="96" name="Straight Connector 19">
                <a:extLst>
                  <a:ext uri="{FF2B5EF4-FFF2-40B4-BE49-F238E27FC236}">
                    <a16:creationId xmlns:a16="http://schemas.microsoft.com/office/drawing/2014/main" id="{94956892-DA86-4FB6-9D1D-0BA91F4B1E2E}"/>
                  </a:ext>
                </a:extLst>
              </p:cNvPr>
              <p:cNvCxnSpPr>
                <a:cxnSpLocks/>
                <a:endCxn id="98" idx="2"/>
              </p:cNvCxnSpPr>
              <p:nvPr/>
            </p:nvCxnSpPr>
            <p:spPr bwMode="auto">
              <a:xfrm flipV="1">
                <a:off x="6102578" y="1077354"/>
                <a:ext cx="895" cy="35529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Straight Connector 105">
                <a:extLst>
                  <a:ext uri="{FF2B5EF4-FFF2-40B4-BE49-F238E27FC236}">
                    <a16:creationId xmlns:a16="http://schemas.microsoft.com/office/drawing/2014/main" id="{F167A70A-5CD6-401E-8C8F-7CC8D36E9A8B}"/>
                  </a:ext>
                </a:extLst>
              </p:cNvPr>
              <p:cNvCxnSpPr>
                <a:cxnSpLocks/>
                <a:endCxn id="98" idx="0"/>
              </p:cNvCxnSpPr>
              <p:nvPr/>
            </p:nvCxnSpPr>
            <p:spPr bwMode="auto">
              <a:xfrm flipV="1">
                <a:off x="2084914" y="1077354"/>
                <a:ext cx="6550" cy="41388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8" name="오른쪽 중괄호 64">
                <a:extLst>
                  <a:ext uri="{FF2B5EF4-FFF2-40B4-BE49-F238E27FC236}">
                    <a16:creationId xmlns:a16="http://schemas.microsoft.com/office/drawing/2014/main" id="{2D363E8F-1FD5-4B2A-A4AB-03088D9659E6}"/>
                  </a:ext>
                </a:extLst>
              </p:cNvPr>
              <p:cNvSpPr/>
              <p:nvPr/>
            </p:nvSpPr>
            <p:spPr bwMode="auto">
              <a:xfrm rot="16200000">
                <a:off x="3922611" y="-1103507"/>
                <a:ext cx="349715" cy="4012009"/>
              </a:xfrm>
              <a:prstGeom prst="rightBrace">
                <a:avLst>
                  <a:gd name="adj1" fmla="val 34241"/>
                  <a:gd name="adj2" fmla="val 5000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>
                  <a:solidFill>
                    <a:prstClr val="black"/>
                  </a:solidFill>
                  <a:latin typeface="Arial" charset="0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88" name="직사각형 87">
              <a:extLst>
                <a:ext uri="{FF2B5EF4-FFF2-40B4-BE49-F238E27FC236}">
                  <a16:creationId xmlns:a16="http://schemas.microsoft.com/office/drawing/2014/main" id="{C15631C3-ABA6-45D2-8237-3CB6ACC63E66}"/>
                </a:ext>
              </a:extLst>
            </p:cNvPr>
            <p:cNvSpPr/>
            <p:nvPr/>
          </p:nvSpPr>
          <p:spPr bwMode="auto">
            <a:xfrm>
              <a:off x="6586426" y="3296763"/>
              <a:ext cx="1130004" cy="2993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Key = 10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직사각형 88">
              <a:extLst>
                <a:ext uri="{FF2B5EF4-FFF2-40B4-BE49-F238E27FC236}">
                  <a16:creationId xmlns:a16="http://schemas.microsoft.com/office/drawing/2014/main" id="{DBE98585-28B4-4C84-BAB6-A45532A59D28}"/>
                </a:ext>
              </a:extLst>
            </p:cNvPr>
            <p:cNvSpPr/>
            <p:nvPr/>
          </p:nvSpPr>
          <p:spPr bwMode="auto">
            <a:xfrm>
              <a:off x="7716430" y="3296763"/>
              <a:ext cx="1130004" cy="2993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Key = 30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B65435DB-90EC-4E0C-8C6B-AEC6F6B07CF5}"/>
                </a:ext>
              </a:extLst>
            </p:cNvPr>
            <p:cNvGrpSpPr/>
            <p:nvPr/>
          </p:nvGrpSpPr>
          <p:grpSpPr>
            <a:xfrm>
              <a:off x="885684" y="3296763"/>
              <a:ext cx="1795545" cy="300222"/>
              <a:chOff x="529324" y="4544424"/>
              <a:chExt cx="1795545" cy="300222"/>
            </a:xfrm>
          </p:grpSpPr>
          <p:sp>
            <p:nvSpPr>
              <p:cNvPr id="91" name="직사각형 15">
                <a:extLst>
                  <a:ext uri="{FF2B5EF4-FFF2-40B4-BE49-F238E27FC236}">
                    <a16:creationId xmlns:a16="http://schemas.microsoft.com/office/drawing/2014/main" id="{C513D020-A73A-4908-B5C3-ADBF030198F0}"/>
                  </a:ext>
                </a:extLst>
              </p:cNvPr>
              <p:cNvSpPr/>
              <p:nvPr/>
            </p:nvSpPr>
            <p:spPr bwMode="auto">
              <a:xfrm>
                <a:off x="529324" y="4544706"/>
                <a:ext cx="360000" cy="29994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직사각형 93">
                <a:extLst>
                  <a:ext uri="{FF2B5EF4-FFF2-40B4-BE49-F238E27FC236}">
                    <a16:creationId xmlns:a16="http://schemas.microsoft.com/office/drawing/2014/main" id="{A275A29A-3E26-4EAD-A18E-F28D99316600}"/>
                  </a:ext>
                </a:extLst>
              </p:cNvPr>
              <p:cNvSpPr/>
              <p:nvPr/>
            </p:nvSpPr>
            <p:spPr bwMode="auto">
              <a:xfrm>
                <a:off x="1964869" y="4544424"/>
                <a:ext cx="360000" cy="29994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직사각형 15">
                <a:extLst>
                  <a:ext uri="{FF2B5EF4-FFF2-40B4-BE49-F238E27FC236}">
                    <a16:creationId xmlns:a16="http://schemas.microsoft.com/office/drawing/2014/main" id="{A242DB7D-9C65-4327-8DA1-DED4E7AA4936}"/>
                  </a:ext>
                </a:extLst>
              </p:cNvPr>
              <p:cNvSpPr/>
              <p:nvPr/>
            </p:nvSpPr>
            <p:spPr bwMode="auto">
              <a:xfrm>
                <a:off x="888183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직사각형 15">
                <a:extLst>
                  <a:ext uri="{FF2B5EF4-FFF2-40B4-BE49-F238E27FC236}">
                    <a16:creationId xmlns:a16="http://schemas.microsoft.com/office/drawing/2014/main" id="{99334E52-2555-4379-9A2C-7C405D5A772A}"/>
                  </a:ext>
                </a:extLst>
              </p:cNvPr>
              <p:cNvSpPr/>
              <p:nvPr/>
            </p:nvSpPr>
            <p:spPr bwMode="auto">
              <a:xfrm>
                <a:off x="1248183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직사각형 15">
                <a:extLst>
                  <a:ext uri="{FF2B5EF4-FFF2-40B4-BE49-F238E27FC236}">
                    <a16:creationId xmlns:a16="http://schemas.microsoft.com/office/drawing/2014/main" id="{7BBF9B2C-0D40-4588-89B6-1557FA6DEAAF}"/>
                  </a:ext>
                </a:extLst>
              </p:cNvPr>
              <p:cNvSpPr/>
              <p:nvPr/>
            </p:nvSpPr>
            <p:spPr bwMode="auto">
              <a:xfrm>
                <a:off x="1604869" y="4544667"/>
                <a:ext cx="360000" cy="2994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C882DFB9-65DA-420B-8BB2-6D79E1866153}"/>
              </a:ext>
            </a:extLst>
          </p:cNvPr>
          <p:cNvGrpSpPr/>
          <p:nvPr/>
        </p:nvGrpSpPr>
        <p:grpSpPr>
          <a:xfrm>
            <a:off x="2069628" y="2357227"/>
            <a:ext cx="7978074" cy="1487799"/>
            <a:chOff x="1332110" y="3119370"/>
            <a:chExt cx="7978074" cy="148779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70B2195-1CB9-4A26-9167-88B676E26340}"/>
                </a:ext>
              </a:extLst>
            </p:cNvPr>
            <p:cNvSpPr txBox="1"/>
            <p:nvPr/>
          </p:nvSpPr>
          <p:spPr>
            <a:xfrm>
              <a:off x="5698429" y="4273303"/>
              <a:ext cx="1050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/>
                <a:t>800</a:t>
              </a:r>
              <a:endParaRPr lang="ko-KR" altLang="en-US" sz="1400" dirty="0"/>
            </a:p>
          </p:txBody>
        </p:sp>
        <p:sp>
          <p:nvSpPr>
            <p:cNvPr id="56" name="사각형: 둥근 모서리 71">
              <a:extLst>
                <a:ext uri="{FF2B5EF4-FFF2-40B4-BE49-F238E27FC236}">
                  <a16:creationId xmlns:a16="http://schemas.microsoft.com/office/drawing/2014/main" id="{AE2C9575-B6A7-4B4C-9AA2-92C41B9EFC90}"/>
                </a:ext>
              </a:extLst>
            </p:cNvPr>
            <p:cNvSpPr/>
            <p:nvPr/>
          </p:nvSpPr>
          <p:spPr bwMode="auto">
            <a:xfrm>
              <a:off x="5962961" y="3680210"/>
              <a:ext cx="1016301" cy="27479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invisible</a:t>
              </a:r>
              <a:endPara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328267E3-B483-4DC4-93D7-6C34294834D5}"/>
                </a:ext>
              </a:extLst>
            </p:cNvPr>
            <p:cNvGrpSpPr/>
            <p:nvPr/>
          </p:nvGrpSpPr>
          <p:grpSpPr>
            <a:xfrm>
              <a:off x="1332110" y="3119370"/>
              <a:ext cx="7978074" cy="1487799"/>
              <a:chOff x="885684" y="2397671"/>
              <a:chExt cx="7978074" cy="1487799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95B4D2-BACF-4CC8-AFD7-DCEFE6CC35BB}"/>
                  </a:ext>
                </a:extLst>
              </p:cNvPr>
              <p:cNvSpPr txBox="1"/>
              <p:nvPr/>
            </p:nvSpPr>
            <p:spPr>
              <a:xfrm>
                <a:off x="6153969" y="3511009"/>
                <a:ext cx="2692465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    900                1000     </a:t>
                </a:r>
                <a:endParaRPr lang="ko-KR" alt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D3D3F37-0204-43A4-B938-3344BBD7807D}"/>
                  </a:ext>
                </a:extLst>
              </p:cNvPr>
              <p:cNvSpPr txBox="1"/>
              <p:nvPr/>
            </p:nvSpPr>
            <p:spPr>
              <a:xfrm>
                <a:off x="1707920" y="2397671"/>
                <a:ext cx="1266693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Slot Header </a:t>
                </a:r>
                <a:endParaRPr lang="ko-KR" alt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0" name="직사각형 15">
                <a:extLst>
                  <a:ext uri="{FF2B5EF4-FFF2-40B4-BE49-F238E27FC236}">
                    <a16:creationId xmlns:a16="http://schemas.microsoft.com/office/drawing/2014/main" id="{9C54500F-A720-463D-B962-47A149F043AF}"/>
                  </a:ext>
                </a:extLst>
              </p:cNvPr>
              <p:cNvSpPr/>
              <p:nvPr/>
            </p:nvSpPr>
            <p:spPr bwMode="auto">
              <a:xfrm>
                <a:off x="2663428" y="3297006"/>
                <a:ext cx="561393" cy="299454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900</a:t>
                </a:r>
              </a:p>
            </p:txBody>
          </p:sp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5E7BBC37-4F94-4391-A66A-089A4A51A2FA}"/>
                  </a:ext>
                </a:extLst>
              </p:cNvPr>
              <p:cNvSpPr/>
              <p:nvPr/>
            </p:nvSpPr>
            <p:spPr bwMode="auto">
              <a:xfrm>
                <a:off x="3221617" y="3296762"/>
                <a:ext cx="567982" cy="299407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1000</a:t>
                </a:r>
              </a:p>
            </p:txBody>
          </p:sp>
          <p:sp>
            <p:nvSpPr>
              <p:cNvPr id="62" name="직사각형 15">
                <a:extLst>
                  <a:ext uri="{FF2B5EF4-FFF2-40B4-BE49-F238E27FC236}">
                    <a16:creationId xmlns:a16="http://schemas.microsoft.com/office/drawing/2014/main" id="{A73971F1-0DC6-4D4E-B2B2-CDB81008EBEF}"/>
                  </a:ext>
                </a:extLst>
              </p:cNvPr>
              <p:cNvSpPr/>
              <p:nvPr/>
            </p:nvSpPr>
            <p:spPr bwMode="auto">
              <a:xfrm>
                <a:off x="3789599" y="3296763"/>
                <a:ext cx="2797051" cy="29994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Free space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5860B46-3C2D-453B-B6AB-A1C1DA94F387}"/>
                  </a:ext>
                </a:extLst>
              </p:cNvPr>
              <p:cNvSpPr txBox="1"/>
              <p:nvPr/>
            </p:nvSpPr>
            <p:spPr>
              <a:xfrm>
                <a:off x="6847244" y="2837238"/>
                <a:ext cx="1928035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Record Content Area</a:t>
                </a:r>
                <a:endParaRPr lang="ko-KR" alt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64" name="오른쪽 중괄호 64">
                <a:extLst>
                  <a:ext uri="{FF2B5EF4-FFF2-40B4-BE49-F238E27FC236}">
                    <a16:creationId xmlns:a16="http://schemas.microsoft.com/office/drawing/2014/main" id="{F9E2089B-2FE5-4905-B09D-19B5DA2A2F10}"/>
                  </a:ext>
                </a:extLst>
              </p:cNvPr>
              <p:cNvSpPr/>
              <p:nvPr/>
            </p:nvSpPr>
            <p:spPr bwMode="auto">
              <a:xfrm rot="16200000">
                <a:off x="7655424" y="2081979"/>
                <a:ext cx="139338" cy="2277330"/>
              </a:xfrm>
              <a:prstGeom prst="rightBrace">
                <a:avLst>
                  <a:gd name="adj1" fmla="val 34241"/>
                  <a:gd name="adj2" fmla="val 5000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>
                  <a:solidFill>
                    <a:prstClr val="black"/>
                  </a:solidFill>
                  <a:latin typeface="Arial" charset="0"/>
                  <a:ea typeface="맑은 고딕" panose="020B0503020000020004" pitchFamily="50" charset="-127"/>
                </a:endParaRPr>
              </a:p>
            </p:txBody>
          </p:sp>
          <p:grpSp>
            <p:nvGrpSpPr>
              <p:cNvPr id="65" name="Group 29">
                <a:extLst>
                  <a:ext uri="{FF2B5EF4-FFF2-40B4-BE49-F238E27FC236}">
                    <a16:creationId xmlns:a16="http://schemas.microsoft.com/office/drawing/2014/main" id="{6B07F206-131D-48B3-9D82-4F375F02932C}"/>
                  </a:ext>
                </a:extLst>
              </p:cNvPr>
              <p:cNvGrpSpPr/>
              <p:nvPr/>
            </p:nvGrpSpPr>
            <p:grpSpPr>
              <a:xfrm>
                <a:off x="885684" y="2732989"/>
                <a:ext cx="2906431" cy="584829"/>
                <a:chOff x="2084914" y="727640"/>
                <a:chExt cx="4018559" cy="763599"/>
              </a:xfrm>
            </p:grpSpPr>
            <p:cxnSp>
              <p:nvCxnSpPr>
                <p:cNvPr id="74" name="Straight Connector 19">
                  <a:extLst>
                    <a:ext uri="{FF2B5EF4-FFF2-40B4-BE49-F238E27FC236}">
                      <a16:creationId xmlns:a16="http://schemas.microsoft.com/office/drawing/2014/main" id="{F59AA21E-2D28-480F-8241-389B081FBD60}"/>
                    </a:ext>
                  </a:extLst>
                </p:cNvPr>
                <p:cNvCxnSpPr>
                  <a:cxnSpLocks/>
                  <a:endCxn id="76" idx="2"/>
                </p:cNvCxnSpPr>
                <p:nvPr/>
              </p:nvCxnSpPr>
              <p:spPr bwMode="auto">
                <a:xfrm flipV="1">
                  <a:off x="6102578" y="1077354"/>
                  <a:ext cx="895" cy="355293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105">
                  <a:extLst>
                    <a:ext uri="{FF2B5EF4-FFF2-40B4-BE49-F238E27FC236}">
                      <a16:creationId xmlns:a16="http://schemas.microsoft.com/office/drawing/2014/main" id="{FFEFAA93-0369-42C7-BADA-F4F9E8A10445}"/>
                    </a:ext>
                  </a:extLst>
                </p:cNvPr>
                <p:cNvCxnSpPr>
                  <a:cxnSpLocks/>
                  <a:endCxn id="76" idx="0"/>
                </p:cNvCxnSpPr>
                <p:nvPr/>
              </p:nvCxnSpPr>
              <p:spPr bwMode="auto">
                <a:xfrm flipV="1">
                  <a:off x="2084914" y="1077354"/>
                  <a:ext cx="6550" cy="41388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76" name="오른쪽 중괄호 64">
                  <a:extLst>
                    <a:ext uri="{FF2B5EF4-FFF2-40B4-BE49-F238E27FC236}">
                      <a16:creationId xmlns:a16="http://schemas.microsoft.com/office/drawing/2014/main" id="{5EFD859F-7B75-43F7-84C3-300368B03DCB}"/>
                    </a:ext>
                  </a:extLst>
                </p:cNvPr>
                <p:cNvSpPr/>
                <p:nvPr/>
              </p:nvSpPr>
              <p:spPr bwMode="auto">
                <a:xfrm rot="16200000">
                  <a:off x="3922611" y="-1103507"/>
                  <a:ext cx="349715" cy="4012009"/>
                </a:xfrm>
                <a:prstGeom prst="rightBrace">
                  <a:avLst>
                    <a:gd name="adj1" fmla="val 34241"/>
                    <a:gd name="adj2" fmla="val 50000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>
                    <a:solidFill>
                      <a:prstClr val="black"/>
                    </a:solidFill>
                    <a:latin typeface="Arial" charset="0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66" name="직사각형 65">
                <a:extLst>
                  <a:ext uri="{FF2B5EF4-FFF2-40B4-BE49-F238E27FC236}">
                    <a16:creationId xmlns:a16="http://schemas.microsoft.com/office/drawing/2014/main" id="{7ECA64C1-E5F2-4781-9673-3FAE1D3C63D6}"/>
                  </a:ext>
                </a:extLst>
              </p:cNvPr>
              <p:cNvSpPr/>
              <p:nvPr/>
            </p:nvSpPr>
            <p:spPr bwMode="auto">
              <a:xfrm>
                <a:off x="6586426" y="3296763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= 10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직사각형 66">
                <a:extLst>
                  <a:ext uri="{FF2B5EF4-FFF2-40B4-BE49-F238E27FC236}">
                    <a16:creationId xmlns:a16="http://schemas.microsoft.com/office/drawing/2014/main" id="{18E9B719-8D66-481B-A8C7-E7DCBB375720}"/>
                  </a:ext>
                </a:extLst>
              </p:cNvPr>
              <p:cNvSpPr/>
              <p:nvPr/>
            </p:nvSpPr>
            <p:spPr bwMode="auto">
              <a:xfrm>
                <a:off x="7716430" y="3296763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= 30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8" name="그룹 67">
                <a:extLst>
                  <a:ext uri="{FF2B5EF4-FFF2-40B4-BE49-F238E27FC236}">
                    <a16:creationId xmlns:a16="http://schemas.microsoft.com/office/drawing/2014/main" id="{A27D760A-3845-4988-A7B6-FCA7AD13E726}"/>
                  </a:ext>
                </a:extLst>
              </p:cNvPr>
              <p:cNvGrpSpPr/>
              <p:nvPr/>
            </p:nvGrpSpPr>
            <p:grpSpPr>
              <a:xfrm>
                <a:off x="885684" y="3296763"/>
                <a:ext cx="1795545" cy="300222"/>
                <a:chOff x="529324" y="4544424"/>
                <a:chExt cx="1795545" cy="300222"/>
              </a:xfrm>
            </p:grpSpPr>
            <p:sp>
              <p:nvSpPr>
                <p:cNvPr id="69" name="직사각형 15">
                  <a:extLst>
                    <a:ext uri="{FF2B5EF4-FFF2-40B4-BE49-F238E27FC236}">
                      <a16:creationId xmlns:a16="http://schemas.microsoft.com/office/drawing/2014/main" id="{E068DC9B-06E7-4056-BC71-E40BEBF86C5C}"/>
                    </a:ext>
                  </a:extLst>
                </p:cNvPr>
                <p:cNvSpPr/>
                <p:nvPr/>
              </p:nvSpPr>
              <p:spPr bwMode="auto">
                <a:xfrm>
                  <a:off x="529324" y="4544706"/>
                  <a:ext cx="360000" cy="29994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" name="직사각형 93">
                  <a:extLst>
                    <a:ext uri="{FF2B5EF4-FFF2-40B4-BE49-F238E27FC236}">
                      <a16:creationId xmlns:a16="http://schemas.microsoft.com/office/drawing/2014/main" id="{EEAE7A46-5736-490F-A5C2-564D30AE53F1}"/>
                    </a:ext>
                  </a:extLst>
                </p:cNvPr>
                <p:cNvSpPr/>
                <p:nvPr/>
              </p:nvSpPr>
              <p:spPr bwMode="auto">
                <a:xfrm>
                  <a:off x="1964869" y="4544424"/>
                  <a:ext cx="360000" cy="29994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" name="직사각형 15">
                  <a:extLst>
                    <a:ext uri="{FF2B5EF4-FFF2-40B4-BE49-F238E27FC236}">
                      <a16:creationId xmlns:a16="http://schemas.microsoft.com/office/drawing/2014/main" id="{21A7BA1B-2BCA-4CE0-B0B1-B42F22997F13}"/>
                    </a:ext>
                  </a:extLst>
                </p:cNvPr>
                <p:cNvSpPr/>
                <p:nvPr/>
              </p:nvSpPr>
              <p:spPr bwMode="auto">
                <a:xfrm>
                  <a:off x="888183" y="4544667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2" name="직사각형 15">
                  <a:extLst>
                    <a:ext uri="{FF2B5EF4-FFF2-40B4-BE49-F238E27FC236}">
                      <a16:creationId xmlns:a16="http://schemas.microsoft.com/office/drawing/2014/main" id="{F05C84FD-4EFA-415A-9A6C-ED58CE55F764}"/>
                    </a:ext>
                  </a:extLst>
                </p:cNvPr>
                <p:cNvSpPr/>
                <p:nvPr/>
              </p:nvSpPr>
              <p:spPr bwMode="auto">
                <a:xfrm>
                  <a:off x="1248183" y="4544667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ko-KR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" name="직사각형 15">
                  <a:extLst>
                    <a:ext uri="{FF2B5EF4-FFF2-40B4-BE49-F238E27FC236}">
                      <a16:creationId xmlns:a16="http://schemas.microsoft.com/office/drawing/2014/main" id="{B245ABA6-190B-4ACE-B042-F59CD76BD840}"/>
                    </a:ext>
                  </a:extLst>
                </p:cNvPr>
                <p:cNvSpPr/>
                <p:nvPr/>
              </p:nvSpPr>
              <p:spPr bwMode="auto">
                <a:xfrm>
                  <a:off x="1604869" y="4544667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77" name="직사각형 76">
              <a:extLst>
                <a:ext uri="{FF2B5EF4-FFF2-40B4-BE49-F238E27FC236}">
                  <a16:creationId xmlns:a16="http://schemas.microsoft.com/office/drawing/2014/main" id="{52B4EA5F-89B9-4E04-A626-E985438A0889}"/>
                </a:ext>
              </a:extLst>
            </p:cNvPr>
            <p:cNvSpPr/>
            <p:nvPr/>
          </p:nvSpPr>
          <p:spPr bwMode="auto">
            <a:xfrm>
              <a:off x="5909369" y="4018462"/>
              <a:ext cx="1130004" cy="298447"/>
            </a:xfrm>
            <a:prstGeom prst="rect">
              <a:avLst/>
            </a:prstGeom>
            <a:solidFill>
              <a:srgbClr val="E6E6E6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= 20</a:t>
              </a:r>
              <a:endParaRPr lang="ko-KR" alt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직사각형 15">
              <a:extLst>
                <a:ext uri="{FF2B5EF4-FFF2-40B4-BE49-F238E27FC236}">
                  <a16:creationId xmlns:a16="http://schemas.microsoft.com/office/drawing/2014/main" id="{2D5BF758-0E01-4917-9FA0-3C3723B1A8D4}"/>
                </a:ext>
              </a:extLst>
            </p:cNvPr>
            <p:cNvSpPr/>
            <p:nvPr/>
          </p:nvSpPr>
          <p:spPr bwMode="auto">
            <a:xfrm>
              <a:off x="4237200" y="4018462"/>
              <a:ext cx="1673344" cy="299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Free space</a:t>
              </a: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8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텍스트 상자 1">
            <a:extLst>
              <a:ext uri="{FF2B5EF4-FFF2-40B4-BE49-F238E27FC236}">
                <a16:creationId xmlns:a16="http://schemas.microsoft.com/office/drawing/2014/main" id="{C67C718A-7C4C-4831-A6ED-1B21A11E512A}"/>
              </a:ext>
            </a:extLst>
          </p:cNvPr>
          <p:cNvSpPr txBox="1"/>
          <p:nvPr/>
        </p:nvSpPr>
        <p:spPr>
          <a:xfrm>
            <a:off x="1494377" y="3939493"/>
            <a:ext cx="98199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 Insertion</a:t>
            </a: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1) Writing the record into the record content area</a:t>
            </a:r>
          </a:p>
          <a:p>
            <a:pPr>
              <a:lnSpc>
                <a:spcPct val="150000"/>
              </a:lnSpc>
            </a:pPr>
            <a:endParaRPr kumimoji="1"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</a:t>
            </a: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Atomically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writing the record offset to the slot header and increasing the number of records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FAD32DDD-7E11-4147-AD55-FF90F559D572}"/>
              </a:ext>
            </a:extLst>
          </p:cNvPr>
          <p:cNvGrpSpPr/>
          <p:nvPr/>
        </p:nvGrpSpPr>
        <p:grpSpPr>
          <a:xfrm>
            <a:off x="6961986" y="1831637"/>
            <a:ext cx="4577510" cy="1097447"/>
            <a:chOff x="11314876" y="-1174099"/>
            <a:chExt cx="4577510" cy="1097447"/>
          </a:xfrm>
        </p:grpSpPr>
        <p:cxnSp>
          <p:nvCxnSpPr>
            <p:cNvPr id="7" name="직선 화살표 연결선 6">
              <a:extLst>
                <a:ext uri="{FF2B5EF4-FFF2-40B4-BE49-F238E27FC236}">
                  <a16:creationId xmlns:a16="http://schemas.microsoft.com/office/drawing/2014/main" id="{FA19B558-3918-4293-B2FA-0DF53E33C608}"/>
                </a:ext>
              </a:extLst>
            </p:cNvPr>
            <p:cNvCxnSpPr>
              <a:cxnSpLocks/>
              <a:stCxn id="22" idx="2"/>
              <a:endCxn id="56" idx="0"/>
            </p:cNvCxnSpPr>
            <p:nvPr/>
          </p:nvCxnSpPr>
          <p:spPr>
            <a:xfrm flipH="1">
              <a:off x="11561520" y="-758601"/>
              <a:ext cx="2042111" cy="68194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텍스트 상자 1">
              <a:extLst>
                <a:ext uri="{FF2B5EF4-FFF2-40B4-BE49-F238E27FC236}">
                  <a16:creationId xmlns:a16="http://schemas.microsoft.com/office/drawing/2014/main" id="{0FDFB2A8-44B4-4B73-A700-C3683DE7BE18}"/>
                </a:ext>
              </a:extLst>
            </p:cNvPr>
            <p:cNvSpPr txBox="1"/>
            <p:nvPr/>
          </p:nvSpPr>
          <p:spPr>
            <a:xfrm>
              <a:off x="11314876" y="-1174099"/>
              <a:ext cx="4577510" cy="41549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ko-KR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Slot header</a:t>
              </a:r>
              <a:r>
                <a:rPr kumimoji="1" lang="ko-KR" altLang="en-US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에 쓰이지 않았기 때문에 </a:t>
              </a:r>
              <a:r>
                <a:rPr kumimoji="1" lang="en-US" altLang="ko-KR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record</a:t>
              </a:r>
              <a:r>
                <a:rPr kumimoji="1" lang="ko-KR" altLang="en-US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는 </a:t>
              </a:r>
              <a:r>
                <a:rPr kumimoji="1"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Invisible</a:t>
              </a:r>
              <a:endParaRPr kumimoji="1" lang="ko-KR" altLang="en-US" sz="1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sp>
        <p:nvSpPr>
          <p:cNvPr id="23" name="텍스트 상자 1">
            <a:extLst>
              <a:ext uri="{FF2B5EF4-FFF2-40B4-BE49-F238E27FC236}">
                <a16:creationId xmlns:a16="http://schemas.microsoft.com/office/drawing/2014/main" id="{FB3F044E-9454-4C5F-83CB-5AD7EF88C6F5}"/>
              </a:ext>
            </a:extLst>
          </p:cNvPr>
          <p:cNvSpPr txBox="1"/>
          <p:nvPr/>
        </p:nvSpPr>
        <p:spPr>
          <a:xfrm>
            <a:off x="667881" y="840869"/>
            <a:ext cx="62491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Failure-Atomic Slotted Paging</a:t>
            </a:r>
          </a:p>
          <a:p>
            <a:pPr lvl="1"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In-place commit</a:t>
            </a: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with hardware transactional memory 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956F3075-914D-4D51-ACF7-78368F77FAFE}"/>
              </a:ext>
            </a:extLst>
          </p:cNvPr>
          <p:cNvGrpSpPr/>
          <p:nvPr/>
        </p:nvGrpSpPr>
        <p:grpSpPr>
          <a:xfrm>
            <a:off x="3792846" y="1677605"/>
            <a:ext cx="7731273" cy="1484107"/>
            <a:chOff x="3270066" y="-1944576"/>
            <a:chExt cx="7731273" cy="1484107"/>
          </a:xfrm>
        </p:grpSpPr>
        <p:cxnSp>
          <p:nvCxnSpPr>
            <p:cNvPr id="24" name="직선 화살표 연결선 23">
              <a:extLst>
                <a:ext uri="{FF2B5EF4-FFF2-40B4-BE49-F238E27FC236}">
                  <a16:creationId xmlns:a16="http://schemas.microsoft.com/office/drawing/2014/main" id="{6FFB3BDC-41DC-4FAC-A055-788747254301}"/>
                </a:ext>
              </a:extLst>
            </p:cNvPr>
            <p:cNvCxnSpPr>
              <a:cxnSpLocks/>
              <a:stCxn id="25" idx="1"/>
              <a:endCxn id="131" idx="0"/>
            </p:cNvCxnSpPr>
            <p:nvPr/>
          </p:nvCxnSpPr>
          <p:spPr>
            <a:xfrm flipH="1">
              <a:off x="3270066" y="-1736827"/>
              <a:ext cx="3153764" cy="127635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텍스트 상자 1">
              <a:extLst>
                <a:ext uri="{FF2B5EF4-FFF2-40B4-BE49-F238E27FC236}">
                  <a16:creationId xmlns:a16="http://schemas.microsoft.com/office/drawing/2014/main" id="{1365BC56-8892-4D57-9FE7-81AFC22F692A}"/>
                </a:ext>
              </a:extLst>
            </p:cNvPr>
            <p:cNvSpPr txBox="1"/>
            <p:nvPr/>
          </p:nvSpPr>
          <p:spPr>
            <a:xfrm>
              <a:off x="6423830" y="-1944576"/>
              <a:ext cx="4577509" cy="41549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ko-KR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Slot header</a:t>
              </a:r>
              <a:r>
                <a:rPr kumimoji="1" lang="ko-KR" altLang="en-US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가 </a:t>
              </a:r>
              <a:r>
                <a:rPr kumimoji="1"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commit mark</a:t>
              </a:r>
              <a:r>
                <a:rPr kumimoji="1" lang="ko-KR" altLang="en-US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처럼 사용됨</a:t>
              </a:r>
            </a:p>
          </p:txBody>
        </p:sp>
      </p:grpSp>
      <p:grpSp>
        <p:nvGrpSpPr>
          <p:cNvPr id="132" name="그룹 131">
            <a:extLst>
              <a:ext uri="{FF2B5EF4-FFF2-40B4-BE49-F238E27FC236}">
                <a16:creationId xmlns:a16="http://schemas.microsoft.com/office/drawing/2014/main" id="{2A27888B-FE16-40B5-A152-02CE64080C70}"/>
              </a:ext>
            </a:extLst>
          </p:cNvPr>
          <p:cNvGrpSpPr/>
          <p:nvPr/>
        </p:nvGrpSpPr>
        <p:grpSpPr>
          <a:xfrm>
            <a:off x="1973747" y="2387047"/>
            <a:ext cx="8073955" cy="1453145"/>
            <a:chOff x="685700" y="4773295"/>
            <a:chExt cx="8073955" cy="1453145"/>
          </a:xfrm>
        </p:grpSpPr>
        <p:sp>
          <p:nvSpPr>
            <p:cNvPr id="105" name="직사각형 15">
              <a:extLst>
                <a:ext uri="{FF2B5EF4-FFF2-40B4-BE49-F238E27FC236}">
                  <a16:creationId xmlns:a16="http://schemas.microsoft.com/office/drawing/2014/main" id="{8DFE7B07-7333-4171-B3EA-B3CB1D8532EF}"/>
                </a:ext>
              </a:extLst>
            </p:cNvPr>
            <p:cNvSpPr/>
            <p:nvPr/>
          </p:nvSpPr>
          <p:spPr bwMode="auto">
            <a:xfrm>
              <a:off x="3686671" y="5637733"/>
              <a:ext cx="1673344" cy="299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Free space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FBDBED5-01B2-47B2-AF74-0E1A65D03CC8}"/>
                </a:ext>
              </a:extLst>
            </p:cNvPr>
            <p:cNvSpPr txBox="1"/>
            <p:nvPr/>
          </p:nvSpPr>
          <p:spPr>
            <a:xfrm>
              <a:off x="5147900" y="5892574"/>
              <a:ext cx="1050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/>
                <a:t>800</a:t>
              </a:r>
              <a:endParaRPr lang="ko-KR" altLang="en-US" sz="1400" dirty="0"/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E45653D4-24F5-4564-B5DA-67C091038C1F}"/>
                </a:ext>
              </a:extLst>
            </p:cNvPr>
            <p:cNvGrpSpPr/>
            <p:nvPr/>
          </p:nvGrpSpPr>
          <p:grpSpPr>
            <a:xfrm>
              <a:off x="781581" y="4773295"/>
              <a:ext cx="7978074" cy="1453145"/>
              <a:chOff x="885684" y="2432325"/>
              <a:chExt cx="7978074" cy="1453145"/>
            </a:xfrm>
          </p:grpSpPr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C61F0566-4088-448E-A57C-6075B54F4F6A}"/>
                  </a:ext>
                </a:extLst>
              </p:cNvPr>
              <p:cNvSpPr txBox="1"/>
              <p:nvPr/>
            </p:nvSpPr>
            <p:spPr>
              <a:xfrm>
                <a:off x="6153969" y="3511009"/>
                <a:ext cx="2692465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    900                1000     </a:t>
                </a:r>
                <a:endParaRPr lang="ko-KR" alt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D5628DA-E021-48EB-8781-1B613D5AF6BB}"/>
                  </a:ext>
                </a:extLst>
              </p:cNvPr>
              <p:cNvSpPr txBox="1"/>
              <p:nvPr/>
            </p:nvSpPr>
            <p:spPr>
              <a:xfrm>
                <a:off x="2047882" y="2432325"/>
                <a:ext cx="1266693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Slot Header </a:t>
                </a:r>
                <a:endParaRPr lang="ko-KR" alt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10" name="직사각형 15">
                <a:extLst>
                  <a:ext uri="{FF2B5EF4-FFF2-40B4-BE49-F238E27FC236}">
                    <a16:creationId xmlns:a16="http://schemas.microsoft.com/office/drawing/2014/main" id="{6AB10C6C-1881-457B-B259-D56E037785AA}"/>
                  </a:ext>
                </a:extLst>
              </p:cNvPr>
              <p:cNvSpPr/>
              <p:nvPr/>
            </p:nvSpPr>
            <p:spPr bwMode="auto">
              <a:xfrm>
                <a:off x="2663428" y="3297006"/>
                <a:ext cx="561393" cy="299454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900</a:t>
                </a:r>
              </a:p>
            </p:txBody>
          </p:sp>
          <p:sp>
            <p:nvSpPr>
              <p:cNvPr id="111" name="직사각형 15">
                <a:extLst>
                  <a:ext uri="{FF2B5EF4-FFF2-40B4-BE49-F238E27FC236}">
                    <a16:creationId xmlns:a16="http://schemas.microsoft.com/office/drawing/2014/main" id="{CD154B55-2B47-4A70-98D8-3A422A46EC54}"/>
                  </a:ext>
                </a:extLst>
              </p:cNvPr>
              <p:cNvSpPr/>
              <p:nvPr/>
            </p:nvSpPr>
            <p:spPr bwMode="auto">
              <a:xfrm>
                <a:off x="3789599" y="3296763"/>
                <a:ext cx="2797051" cy="29994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Free space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2D4CF4D-8FB3-4D66-A031-E994BFFAB2D0}"/>
                  </a:ext>
                </a:extLst>
              </p:cNvPr>
              <p:cNvSpPr txBox="1"/>
              <p:nvPr/>
            </p:nvSpPr>
            <p:spPr>
              <a:xfrm>
                <a:off x="6578445" y="2837268"/>
                <a:ext cx="1928035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ts val="22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44546A"/>
                  </a:buClr>
                </a:pPr>
                <a:r>
                  <a:rPr lang="en-US" altLang="ko-KR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Record Content Area</a:t>
                </a:r>
                <a:endParaRPr lang="ko-KR" alt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13" name="오른쪽 중괄호 64">
                <a:extLst>
                  <a:ext uri="{FF2B5EF4-FFF2-40B4-BE49-F238E27FC236}">
                    <a16:creationId xmlns:a16="http://schemas.microsoft.com/office/drawing/2014/main" id="{FBB32DAB-C646-45AC-9423-1D524241E8B8}"/>
                  </a:ext>
                </a:extLst>
              </p:cNvPr>
              <p:cNvSpPr/>
              <p:nvPr/>
            </p:nvSpPr>
            <p:spPr bwMode="auto">
              <a:xfrm rot="16200000">
                <a:off x="7086350" y="1512904"/>
                <a:ext cx="154002" cy="3400815"/>
              </a:xfrm>
              <a:prstGeom prst="rightBrace">
                <a:avLst>
                  <a:gd name="adj1" fmla="val 34241"/>
                  <a:gd name="adj2" fmla="val 5000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</a:pPr>
                <a:endParaRPr lang="ko-KR" altLang="en-US" sz="1400">
                  <a:solidFill>
                    <a:prstClr val="black"/>
                  </a:solidFill>
                  <a:latin typeface="Arial" charset="0"/>
                  <a:ea typeface="맑은 고딕" panose="020B0503020000020004" pitchFamily="50" charset="-127"/>
                </a:endParaRPr>
              </a:p>
            </p:txBody>
          </p:sp>
          <p:grpSp>
            <p:nvGrpSpPr>
              <p:cNvPr id="114" name="Group 29">
                <a:extLst>
                  <a:ext uri="{FF2B5EF4-FFF2-40B4-BE49-F238E27FC236}">
                    <a16:creationId xmlns:a16="http://schemas.microsoft.com/office/drawing/2014/main" id="{48C14352-3826-4BE8-9AF0-19F0CB6E0B82}"/>
                  </a:ext>
                </a:extLst>
              </p:cNvPr>
              <p:cNvGrpSpPr/>
              <p:nvPr/>
            </p:nvGrpSpPr>
            <p:grpSpPr>
              <a:xfrm>
                <a:off x="885684" y="2732989"/>
                <a:ext cx="3464549" cy="584829"/>
                <a:chOff x="2084914" y="727640"/>
                <a:chExt cx="4790237" cy="763599"/>
              </a:xfrm>
            </p:grpSpPr>
            <p:cxnSp>
              <p:nvCxnSpPr>
                <p:cNvPr id="124" name="Straight Connector 19">
                  <a:extLst>
                    <a:ext uri="{FF2B5EF4-FFF2-40B4-BE49-F238E27FC236}">
                      <a16:creationId xmlns:a16="http://schemas.microsoft.com/office/drawing/2014/main" id="{7A007E33-B559-4E75-8B49-F389C8F45A26}"/>
                    </a:ext>
                  </a:extLst>
                </p:cNvPr>
                <p:cNvCxnSpPr>
                  <a:cxnSpLocks/>
                  <a:endCxn id="126" idx="2"/>
                </p:cNvCxnSpPr>
                <p:nvPr/>
              </p:nvCxnSpPr>
              <p:spPr bwMode="auto">
                <a:xfrm flipV="1">
                  <a:off x="6875150" y="1077354"/>
                  <a:ext cx="1" cy="35845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5" name="Straight Connector 105">
                  <a:extLst>
                    <a:ext uri="{FF2B5EF4-FFF2-40B4-BE49-F238E27FC236}">
                      <a16:creationId xmlns:a16="http://schemas.microsoft.com/office/drawing/2014/main" id="{D50CFDC5-4ED4-4A2F-9966-054490B4BF35}"/>
                    </a:ext>
                  </a:extLst>
                </p:cNvPr>
                <p:cNvCxnSpPr>
                  <a:cxnSpLocks/>
                  <a:endCxn id="126" idx="0"/>
                </p:cNvCxnSpPr>
                <p:nvPr/>
              </p:nvCxnSpPr>
              <p:spPr bwMode="auto">
                <a:xfrm flipV="1">
                  <a:off x="2084914" y="1077354"/>
                  <a:ext cx="6548" cy="41388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26" name="오른쪽 중괄호 64">
                  <a:extLst>
                    <a:ext uri="{FF2B5EF4-FFF2-40B4-BE49-F238E27FC236}">
                      <a16:creationId xmlns:a16="http://schemas.microsoft.com/office/drawing/2014/main" id="{FABBC91C-2589-41BD-AF91-2AF67D78B465}"/>
                    </a:ext>
                  </a:extLst>
                </p:cNvPr>
                <p:cNvSpPr/>
                <p:nvPr/>
              </p:nvSpPr>
              <p:spPr bwMode="auto">
                <a:xfrm rot="16200000">
                  <a:off x="4308449" y="-1489347"/>
                  <a:ext cx="349715" cy="4783689"/>
                </a:xfrm>
                <a:prstGeom prst="rightBrace">
                  <a:avLst>
                    <a:gd name="adj1" fmla="val 34241"/>
                    <a:gd name="adj2" fmla="val 50000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>
                    <a:solidFill>
                      <a:prstClr val="black"/>
                    </a:solidFill>
                    <a:latin typeface="Arial" charset="0"/>
                    <a:ea typeface="맑은 고딕" panose="020B0503020000020004" pitchFamily="50" charset="-127"/>
                  </a:endParaRPr>
                </a:p>
              </p:txBody>
            </p:sp>
          </p:grpSp>
          <p:sp>
            <p:nvSpPr>
              <p:cNvPr id="115" name="직사각형 114">
                <a:extLst>
                  <a:ext uri="{FF2B5EF4-FFF2-40B4-BE49-F238E27FC236}">
                    <a16:creationId xmlns:a16="http://schemas.microsoft.com/office/drawing/2014/main" id="{FDC4AF5E-2FB1-4006-8978-771B1DCDA125}"/>
                  </a:ext>
                </a:extLst>
              </p:cNvPr>
              <p:cNvSpPr/>
              <p:nvPr/>
            </p:nvSpPr>
            <p:spPr bwMode="auto">
              <a:xfrm>
                <a:off x="6586426" y="3296763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= 10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직사각형 115">
                <a:extLst>
                  <a:ext uri="{FF2B5EF4-FFF2-40B4-BE49-F238E27FC236}">
                    <a16:creationId xmlns:a16="http://schemas.microsoft.com/office/drawing/2014/main" id="{D52B950B-30C5-4D26-9419-649B23888F81}"/>
                  </a:ext>
                </a:extLst>
              </p:cNvPr>
              <p:cNvSpPr/>
              <p:nvPr/>
            </p:nvSpPr>
            <p:spPr bwMode="auto">
              <a:xfrm>
                <a:off x="7716430" y="3296763"/>
                <a:ext cx="1130004" cy="2993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= 30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7" name="그룹 116">
                <a:extLst>
                  <a:ext uri="{FF2B5EF4-FFF2-40B4-BE49-F238E27FC236}">
                    <a16:creationId xmlns:a16="http://schemas.microsoft.com/office/drawing/2014/main" id="{DFEDE917-A0C2-458C-8ECA-96572CD3C23F}"/>
                  </a:ext>
                </a:extLst>
              </p:cNvPr>
              <p:cNvGrpSpPr/>
              <p:nvPr/>
            </p:nvGrpSpPr>
            <p:grpSpPr>
              <a:xfrm>
                <a:off x="885684" y="3296763"/>
                <a:ext cx="1795545" cy="300222"/>
                <a:chOff x="529324" y="4544424"/>
                <a:chExt cx="1795545" cy="300222"/>
              </a:xfrm>
            </p:grpSpPr>
            <p:sp>
              <p:nvSpPr>
                <p:cNvPr id="119" name="직사각형 15">
                  <a:extLst>
                    <a:ext uri="{FF2B5EF4-FFF2-40B4-BE49-F238E27FC236}">
                      <a16:creationId xmlns:a16="http://schemas.microsoft.com/office/drawing/2014/main" id="{E157BDA6-FE95-4011-91D7-B77190AFA17E}"/>
                    </a:ext>
                  </a:extLst>
                </p:cNvPr>
                <p:cNvSpPr/>
                <p:nvPr/>
              </p:nvSpPr>
              <p:spPr bwMode="auto">
                <a:xfrm>
                  <a:off x="529324" y="4544706"/>
                  <a:ext cx="360000" cy="29994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직사각형 93">
                  <a:extLst>
                    <a:ext uri="{FF2B5EF4-FFF2-40B4-BE49-F238E27FC236}">
                      <a16:creationId xmlns:a16="http://schemas.microsoft.com/office/drawing/2014/main" id="{ED9BD96A-BB51-43AE-A0E8-A42F04D284FD}"/>
                    </a:ext>
                  </a:extLst>
                </p:cNvPr>
                <p:cNvSpPr/>
                <p:nvPr/>
              </p:nvSpPr>
              <p:spPr bwMode="auto">
                <a:xfrm>
                  <a:off x="1964869" y="4544424"/>
                  <a:ext cx="360000" cy="29994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직사각형 15">
                  <a:extLst>
                    <a:ext uri="{FF2B5EF4-FFF2-40B4-BE49-F238E27FC236}">
                      <a16:creationId xmlns:a16="http://schemas.microsoft.com/office/drawing/2014/main" id="{76A77696-9D49-4680-8C12-B3DD42AA73A4}"/>
                    </a:ext>
                  </a:extLst>
                </p:cNvPr>
                <p:cNvSpPr/>
                <p:nvPr/>
              </p:nvSpPr>
              <p:spPr bwMode="auto">
                <a:xfrm>
                  <a:off x="888183" y="4544667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직사각형 15">
                  <a:extLst>
                    <a:ext uri="{FF2B5EF4-FFF2-40B4-BE49-F238E27FC236}">
                      <a16:creationId xmlns:a16="http://schemas.microsoft.com/office/drawing/2014/main" id="{A57A906D-AD29-470B-AA55-F7B7336162E2}"/>
                    </a:ext>
                  </a:extLst>
                </p:cNvPr>
                <p:cNvSpPr/>
                <p:nvPr/>
              </p:nvSpPr>
              <p:spPr bwMode="auto">
                <a:xfrm>
                  <a:off x="1248183" y="4544667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ko-KR" sz="1400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ko-KR" altLang="en-US" sz="1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직사각형 15">
                  <a:extLst>
                    <a:ext uri="{FF2B5EF4-FFF2-40B4-BE49-F238E27FC236}">
                      <a16:creationId xmlns:a16="http://schemas.microsoft.com/office/drawing/2014/main" id="{026478C1-C1CC-477B-9127-C463FC170464}"/>
                    </a:ext>
                  </a:extLst>
                </p:cNvPr>
                <p:cNvSpPr/>
                <p:nvPr/>
              </p:nvSpPr>
              <p:spPr bwMode="auto">
                <a:xfrm>
                  <a:off x="1604869" y="4544667"/>
                  <a:ext cx="360000" cy="2994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 cap="flat" cmpd="sng" algn="ctr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77" fontAlgn="base" latinLnBrk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8" name="직사각형 117">
                <a:extLst>
                  <a:ext uri="{FF2B5EF4-FFF2-40B4-BE49-F238E27FC236}">
                    <a16:creationId xmlns:a16="http://schemas.microsoft.com/office/drawing/2014/main" id="{B800F9EB-53A5-4BC4-8EA4-C6F1290D2D3C}"/>
                  </a:ext>
                </a:extLst>
              </p:cNvPr>
              <p:cNvSpPr/>
              <p:nvPr/>
            </p:nvSpPr>
            <p:spPr bwMode="auto">
              <a:xfrm>
                <a:off x="3782738" y="3296763"/>
                <a:ext cx="567982" cy="300477"/>
              </a:xfrm>
              <a:prstGeom prst="rect">
                <a:avLst/>
              </a:prstGeom>
              <a:solidFill>
                <a:srgbClr val="9C5BCD"/>
              </a:solidFill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 fontAlgn="base" latinLnBrk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ko-KR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1000</a:t>
                </a:r>
              </a:p>
            </p:txBody>
          </p:sp>
        </p:grpSp>
        <p:sp>
          <p:nvSpPr>
            <p:cNvPr id="127" name="직사각형 126">
              <a:extLst>
                <a:ext uri="{FF2B5EF4-FFF2-40B4-BE49-F238E27FC236}">
                  <a16:creationId xmlns:a16="http://schemas.microsoft.com/office/drawing/2014/main" id="{EE09A845-A671-470C-A2BF-70370BA43734}"/>
                </a:ext>
              </a:extLst>
            </p:cNvPr>
            <p:cNvSpPr/>
            <p:nvPr/>
          </p:nvSpPr>
          <p:spPr bwMode="auto">
            <a:xfrm>
              <a:off x="5358840" y="5636071"/>
              <a:ext cx="1130004" cy="300109"/>
            </a:xfrm>
            <a:prstGeom prst="rect">
              <a:avLst/>
            </a:prstGeom>
            <a:solidFill>
              <a:srgbClr val="BDD7EE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= 20</a:t>
              </a:r>
              <a:endParaRPr lang="ko-KR" alt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사각형: 둥근 모서리 63">
              <a:extLst>
                <a:ext uri="{FF2B5EF4-FFF2-40B4-BE49-F238E27FC236}">
                  <a16:creationId xmlns:a16="http://schemas.microsoft.com/office/drawing/2014/main" id="{F8AE7769-F86E-4D29-BDA6-C3530AD66F8F}"/>
                </a:ext>
              </a:extLst>
            </p:cNvPr>
            <p:cNvSpPr/>
            <p:nvPr/>
          </p:nvSpPr>
          <p:spPr bwMode="auto">
            <a:xfrm>
              <a:off x="5535552" y="5291795"/>
              <a:ext cx="776580" cy="27479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visible</a:t>
              </a:r>
              <a:endPara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9" name="직사각형 15">
              <a:extLst>
                <a:ext uri="{FF2B5EF4-FFF2-40B4-BE49-F238E27FC236}">
                  <a16:creationId xmlns:a16="http://schemas.microsoft.com/office/drawing/2014/main" id="{85B19431-3DE9-4D31-B01F-54A7435C2D90}"/>
                </a:ext>
              </a:extLst>
            </p:cNvPr>
            <p:cNvSpPr/>
            <p:nvPr/>
          </p:nvSpPr>
          <p:spPr bwMode="auto">
            <a:xfrm>
              <a:off x="4246129" y="5637171"/>
              <a:ext cx="1117085" cy="299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Free space</a:t>
              </a:r>
            </a:p>
          </p:txBody>
        </p:sp>
        <p:sp>
          <p:nvSpPr>
            <p:cNvPr id="130" name="직사각형 129">
              <a:extLst>
                <a:ext uri="{FF2B5EF4-FFF2-40B4-BE49-F238E27FC236}">
                  <a16:creationId xmlns:a16="http://schemas.microsoft.com/office/drawing/2014/main" id="{FECAFF08-D9FD-41D9-BDAD-075DEDC7D322}"/>
                </a:ext>
              </a:extLst>
            </p:cNvPr>
            <p:cNvSpPr/>
            <p:nvPr/>
          </p:nvSpPr>
          <p:spPr bwMode="auto">
            <a:xfrm>
              <a:off x="3110492" y="5637733"/>
              <a:ext cx="567982" cy="299454"/>
            </a:xfrm>
            <a:prstGeom prst="rect">
              <a:avLst/>
            </a:prstGeom>
            <a:solidFill>
              <a:srgbClr val="9C5BCD"/>
            </a:solidFill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800</a:t>
              </a:r>
            </a:p>
          </p:txBody>
        </p:sp>
        <p:sp>
          <p:nvSpPr>
            <p:cNvPr id="131" name="사각형: 둥근 모서리 130">
              <a:extLst>
                <a:ext uri="{FF2B5EF4-FFF2-40B4-BE49-F238E27FC236}">
                  <a16:creationId xmlns:a16="http://schemas.microsoft.com/office/drawing/2014/main" id="{78224E4A-73DF-466A-9C95-D6098A8F1E06}"/>
                </a:ext>
              </a:extLst>
            </p:cNvPr>
            <p:cNvSpPr/>
            <p:nvPr/>
          </p:nvSpPr>
          <p:spPr bwMode="auto">
            <a:xfrm>
              <a:off x="685700" y="5547960"/>
              <a:ext cx="3638197" cy="479177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68021113-BA59-4EE7-843C-FD21A230B86F}"/>
              </a:ext>
            </a:extLst>
          </p:cNvPr>
          <p:cNvSpPr txBox="1"/>
          <p:nvPr/>
        </p:nvSpPr>
        <p:spPr>
          <a:xfrm>
            <a:off x="1388456" y="2415314"/>
            <a:ext cx="55989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1)</a:t>
            </a:r>
            <a:endParaRPr lang="ko-KR" altLang="en-US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C3BDFB1-0D96-4E1A-986D-FCCA759B334D}"/>
              </a:ext>
            </a:extLst>
          </p:cNvPr>
          <p:cNvSpPr txBox="1"/>
          <p:nvPr/>
        </p:nvSpPr>
        <p:spPr>
          <a:xfrm>
            <a:off x="1387633" y="2403804"/>
            <a:ext cx="55989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2)</a:t>
            </a:r>
            <a:endParaRPr lang="ko-KR" altLang="en-US" dirty="0"/>
          </a:p>
        </p:txBody>
      </p:sp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2EFCE5A6-0216-4979-95EB-DB304925320E}"/>
              </a:ext>
            </a:extLst>
          </p:cNvPr>
          <p:cNvSpPr/>
          <p:nvPr/>
        </p:nvSpPr>
        <p:spPr>
          <a:xfrm>
            <a:off x="1387633" y="4782185"/>
            <a:ext cx="441167" cy="4824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화살표: 오른쪽 100">
            <a:extLst>
              <a:ext uri="{FF2B5EF4-FFF2-40B4-BE49-F238E27FC236}">
                <a16:creationId xmlns:a16="http://schemas.microsoft.com/office/drawing/2014/main" id="{D647B727-8408-4332-904F-4659880CE855}"/>
              </a:ext>
            </a:extLst>
          </p:cNvPr>
          <p:cNvSpPr/>
          <p:nvPr/>
        </p:nvSpPr>
        <p:spPr>
          <a:xfrm>
            <a:off x="1387632" y="5667142"/>
            <a:ext cx="441167" cy="4824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번개 101">
            <a:extLst>
              <a:ext uri="{FF2B5EF4-FFF2-40B4-BE49-F238E27FC236}">
                <a16:creationId xmlns:a16="http://schemas.microsoft.com/office/drawing/2014/main" id="{30B3CD7B-8971-4850-86EC-165878128720}"/>
              </a:ext>
            </a:extLst>
          </p:cNvPr>
          <p:cNvSpPr/>
          <p:nvPr/>
        </p:nvSpPr>
        <p:spPr bwMode="auto">
          <a:xfrm flipH="1">
            <a:off x="715195" y="4651034"/>
            <a:ext cx="667850" cy="70251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103" name="번개 102">
            <a:extLst>
              <a:ext uri="{FF2B5EF4-FFF2-40B4-BE49-F238E27FC236}">
                <a16:creationId xmlns:a16="http://schemas.microsoft.com/office/drawing/2014/main" id="{BC84545B-5306-4A09-99D1-351DD674EF03}"/>
              </a:ext>
            </a:extLst>
          </p:cNvPr>
          <p:cNvSpPr/>
          <p:nvPr/>
        </p:nvSpPr>
        <p:spPr bwMode="auto">
          <a:xfrm flipH="1">
            <a:off x="650239" y="5603913"/>
            <a:ext cx="667850" cy="70251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104" name="화살표: 오른쪽 103">
            <a:extLst>
              <a:ext uri="{FF2B5EF4-FFF2-40B4-BE49-F238E27FC236}">
                <a16:creationId xmlns:a16="http://schemas.microsoft.com/office/drawing/2014/main" id="{F36A5A6E-5288-416E-8C01-192C9F07E051}"/>
              </a:ext>
            </a:extLst>
          </p:cNvPr>
          <p:cNvSpPr/>
          <p:nvPr/>
        </p:nvSpPr>
        <p:spPr>
          <a:xfrm>
            <a:off x="1078906" y="5165419"/>
            <a:ext cx="441167" cy="482494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번개 133">
            <a:extLst>
              <a:ext uri="{FF2B5EF4-FFF2-40B4-BE49-F238E27FC236}">
                <a16:creationId xmlns:a16="http://schemas.microsoft.com/office/drawing/2014/main" id="{A725A3C2-04A3-483D-8366-0EDA588C89A4}"/>
              </a:ext>
            </a:extLst>
          </p:cNvPr>
          <p:cNvSpPr/>
          <p:nvPr/>
        </p:nvSpPr>
        <p:spPr bwMode="auto">
          <a:xfrm flipH="1">
            <a:off x="418239" y="5029108"/>
            <a:ext cx="667850" cy="702518"/>
          </a:xfrm>
          <a:prstGeom prst="lightningBolt">
            <a:avLst/>
          </a:prstGeom>
          <a:solidFill>
            <a:srgbClr val="00B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39" grpId="1"/>
      <p:bldP spid="140" grpId="0"/>
      <p:bldP spid="5" grpId="0" animBg="1"/>
      <p:bldP spid="5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79BD607B-B209-447A-B0B3-B404FC33F4C5}"/>
              </a:ext>
            </a:extLst>
          </p:cNvPr>
          <p:cNvGrpSpPr/>
          <p:nvPr/>
        </p:nvGrpSpPr>
        <p:grpSpPr>
          <a:xfrm>
            <a:off x="-1372" y="6463226"/>
            <a:ext cx="12193371" cy="394774"/>
            <a:chOff x="-1371" y="6463226"/>
            <a:chExt cx="9144000" cy="3947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5C9959C-41B6-46DB-8487-CE619EFD623C}"/>
                </a:ext>
              </a:extLst>
            </p:cNvPr>
            <p:cNvSpPr/>
            <p:nvPr/>
          </p:nvSpPr>
          <p:spPr>
            <a:xfrm>
              <a:off x="-1371" y="6463226"/>
              <a:ext cx="9144000" cy="20677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BD7145D-82EB-49F4-8842-9DD73CAA6D1F}"/>
                </a:ext>
              </a:extLst>
            </p:cNvPr>
            <p:cNvSpPr/>
            <p:nvPr/>
          </p:nvSpPr>
          <p:spPr>
            <a:xfrm>
              <a:off x="-1371" y="6651224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슬라이드 번호 개체 틀 17">
            <a:extLst>
              <a:ext uri="{FF2B5EF4-FFF2-40B4-BE49-F238E27FC236}">
                <a16:creationId xmlns:a16="http://schemas.microsoft.com/office/drawing/2014/main" id="{8372A770-CDED-4AF5-A7B7-28B9966A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09643" y="6374526"/>
            <a:ext cx="2133600" cy="365125"/>
          </a:xfrm>
        </p:spPr>
        <p:txBody>
          <a:bodyPr/>
          <a:lstStyle/>
          <a:p>
            <a:fld id="{4F06AD41-88F5-420E-A9F3-AFB7116D4D84}" type="slidenum">
              <a:rPr lang="ko-KR" altLang="en-US" b="1" smtClean="0">
                <a:solidFill>
                  <a:schemeClr val="tx1"/>
                </a:solidFill>
              </a:rPr>
              <a:pPr/>
              <a:t>9</a:t>
            </a:fld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9" name="텍스트 상자 1">
            <a:extLst>
              <a:ext uri="{FF2B5EF4-FFF2-40B4-BE49-F238E27FC236}">
                <a16:creationId xmlns:a16="http://schemas.microsoft.com/office/drawing/2014/main" id="{AED1129F-97A2-42B3-85A1-49DABD7525F4}"/>
              </a:ext>
            </a:extLst>
          </p:cNvPr>
          <p:cNvSpPr txBox="1"/>
          <p:nvPr/>
        </p:nvSpPr>
        <p:spPr>
          <a:xfrm>
            <a:off x="667881" y="840869"/>
            <a:ext cx="5466785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Failure-Atomic Slotted Paging </a:t>
            </a:r>
            <a:endParaRPr kumimoji="1" lang="ko-KR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11725E-289C-4993-B74B-0F3E47FE267E}"/>
              </a:ext>
            </a:extLst>
          </p:cNvPr>
          <p:cNvGrpSpPr/>
          <p:nvPr/>
        </p:nvGrpSpPr>
        <p:grpSpPr>
          <a:xfrm>
            <a:off x="-1372" y="0"/>
            <a:ext cx="12193371" cy="628192"/>
            <a:chOff x="-1371" y="0"/>
            <a:chExt cx="9144000" cy="62819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193CAC-CC66-47D2-97DB-0A4EEF47F82D}"/>
                </a:ext>
              </a:extLst>
            </p:cNvPr>
            <p:cNvSpPr/>
            <p:nvPr/>
          </p:nvSpPr>
          <p:spPr>
            <a:xfrm>
              <a:off x="-1371" y="166526"/>
              <a:ext cx="9144000" cy="4616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ED27BCD4-0A7B-4D7E-8D66-B1B59AD9B50F}"/>
                </a:ext>
              </a:extLst>
            </p:cNvPr>
            <p:cNvSpPr/>
            <p:nvPr/>
          </p:nvSpPr>
          <p:spPr>
            <a:xfrm>
              <a:off x="-1371" y="0"/>
              <a:ext cx="9144000" cy="2067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75E41EB-88C1-418A-B8FD-0F48BC614D2D}"/>
              </a:ext>
            </a:extLst>
          </p:cNvPr>
          <p:cNvSpPr txBox="1"/>
          <p:nvPr/>
        </p:nvSpPr>
        <p:spPr>
          <a:xfrm>
            <a:off x="667881" y="174914"/>
            <a:ext cx="32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Lucida Sans" panose="020B0602030504020204" pitchFamily="34" charset="0"/>
                <a:ea typeface="나눔바른고딕OTF Light" panose="02000303000000000000" pitchFamily="50" charset="-127"/>
              </a:rPr>
              <a:t>Implementation</a:t>
            </a:r>
            <a:endParaRPr lang="ko-KR" altLang="en-US" sz="2400" dirty="0">
              <a:latin typeface="Lucida Sans" panose="020B0602030504020204" pitchFamily="34" charset="0"/>
              <a:ea typeface="나눔바른고딕OTF Light" panose="02000303000000000000" pitchFamily="50" charset="-127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1FAD03F-C001-442B-9141-91039382BF8C}"/>
              </a:ext>
            </a:extLst>
          </p:cNvPr>
          <p:cNvCxnSpPr>
            <a:cxnSpLocks/>
          </p:cNvCxnSpPr>
          <p:nvPr/>
        </p:nvCxnSpPr>
        <p:spPr>
          <a:xfrm>
            <a:off x="752164" y="585315"/>
            <a:ext cx="2343461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3DB98569-96DD-4F20-A0F9-B6464CB592C8}"/>
              </a:ext>
            </a:extLst>
          </p:cNvPr>
          <p:cNvGrpSpPr/>
          <p:nvPr/>
        </p:nvGrpSpPr>
        <p:grpSpPr>
          <a:xfrm>
            <a:off x="208501" y="199835"/>
            <a:ext cx="441739" cy="438517"/>
            <a:chOff x="6059605" y="286603"/>
            <a:chExt cx="576001" cy="5757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E7DDEF5-2100-4AF4-BCBB-F73613129615}"/>
                </a:ext>
              </a:extLst>
            </p:cNvPr>
            <p:cNvSpPr/>
            <p:nvPr/>
          </p:nvSpPr>
          <p:spPr>
            <a:xfrm>
              <a:off x="6059605" y="286603"/>
              <a:ext cx="576000" cy="39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/>
                <a:t>4</a:t>
              </a:r>
              <a:endParaRPr lang="ko-KR" altLang="en-US" sz="2000" dirty="0"/>
            </a:p>
          </p:txBody>
        </p:sp>
        <p:sp>
          <p:nvSpPr>
            <p:cNvPr id="40" name="순서도: 병합 39">
              <a:extLst>
                <a:ext uri="{FF2B5EF4-FFF2-40B4-BE49-F238E27FC236}">
                  <a16:creationId xmlns:a16="http://schemas.microsoft.com/office/drawing/2014/main" id="{6B8E4313-7760-4A57-8ED5-CEDD766891BF}"/>
                </a:ext>
              </a:extLst>
            </p:cNvPr>
            <p:cNvSpPr/>
            <p:nvPr/>
          </p:nvSpPr>
          <p:spPr>
            <a:xfrm>
              <a:off x="6059606" y="682386"/>
              <a:ext cx="576000" cy="1800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57BF91D2-2F6F-4EBE-B98C-701DFED39D3E}"/>
              </a:ext>
            </a:extLst>
          </p:cNvPr>
          <p:cNvCxnSpPr/>
          <p:nvPr/>
        </p:nvCxnSpPr>
        <p:spPr bwMode="auto">
          <a:xfrm flipV="1">
            <a:off x="2899207" y="4806595"/>
            <a:ext cx="6558043" cy="1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모서리가 둥근 직사각형 4">
            <a:extLst>
              <a:ext uri="{FF2B5EF4-FFF2-40B4-BE49-F238E27FC236}">
                <a16:creationId xmlns:a16="http://schemas.microsoft.com/office/drawing/2014/main" id="{7418A942-918E-46E7-A80B-1366EFD4A937}"/>
              </a:ext>
            </a:extLst>
          </p:cNvPr>
          <p:cNvSpPr/>
          <p:nvPr/>
        </p:nvSpPr>
        <p:spPr bwMode="auto">
          <a:xfrm>
            <a:off x="2899207" y="2103499"/>
            <a:ext cx="6320562" cy="1255032"/>
          </a:xfrm>
          <a:prstGeom prst="roundRect">
            <a:avLst>
              <a:gd name="adj" fmla="val 4521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7" name="Rounded Rectangle 40">
            <a:extLst>
              <a:ext uri="{FF2B5EF4-FFF2-40B4-BE49-F238E27FC236}">
                <a16:creationId xmlns:a16="http://schemas.microsoft.com/office/drawing/2014/main" id="{7A1DE06E-6940-4715-8090-7A9F5CFE40DC}"/>
              </a:ext>
            </a:extLst>
          </p:cNvPr>
          <p:cNvSpPr/>
          <p:nvPr/>
        </p:nvSpPr>
        <p:spPr bwMode="auto">
          <a:xfrm>
            <a:off x="2985742" y="2568480"/>
            <a:ext cx="6147493" cy="66638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472CD71F-ED7F-4C61-BD8B-268A8109B610}"/>
              </a:ext>
            </a:extLst>
          </p:cNvPr>
          <p:cNvSpPr txBox="1"/>
          <p:nvPr/>
        </p:nvSpPr>
        <p:spPr>
          <a:xfrm>
            <a:off x="4950838" y="2732398"/>
            <a:ext cx="2174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Buffer 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</a:p>
        </p:txBody>
      </p:sp>
      <p:sp>
        <p:nvSpPr>
          <p:cNvPr id="20" name="모서리가 둥근 직사각형 8">
            <a:extLst>
              <a:ext uri="{FF2B5EF4-FFF2-40B4-BE49-F238E27FC236}">
                <a16:creationId xmlns:a16="http://schemas.microsoft.com/office/drawing/2014/main" id="{D899321F-5322-4B35-AF3B-CC1AA6C9B783}"/>
              </a:ext>
            </a:extLst>
          </p:cNvPr>
          <p:cNvSpPr/>
          <p:nvPr/>
        </p:nvSpPr>
        <p:spPr bwMode="auto">
          <a:xfrm>
            <a:off x="3071996" y="2698606"/>
            <a:ext cx="1115868" cy="44063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Dirty Record of Slotted Page</a:t>
            </a:r>
            <a:endParaRPr lang="ko-KR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AA8FF862-F45D-45BE-AAF1-EB9E6F557309}"/>
              </a:ext>
            </a:extLst>
          </p:cNvPr>
          <p:cNvCxnSpPr>
            <a:cxnSpLocks/>
            <a:stCxn id="23" idx="0"/>
          </p:cNvCxnSpPr>
          <p:nvPr/>
        </p:nvCxnSpPr>
        <p:spPr bwMode="auto">
          <a:xfrm flipV="1">
            <a:off x="3505940" y="3139245"/>
            <a:ext cx="0" cy="11985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모서리가 둥근 직사각형 10">
            <a:extLst>
              <a:ext uri="{FF2B5EF4-FFF2-40B4-BE49-F238E27FC236}">
                <a16:creationId xmlns:a16="http://schemas.microsoft.com/office/drawing/2014/main" id="{04A034AC-AB36-43B2-A0B9-1B42E6F52DB3}"/>
              </a:ext>
            </a:extLst>
          </p:cNvPr>
          <p:cNvSpPr/>
          <p:nvPr/>
        </p:nvSpPr>
        <p:spPr bwMode="auto">
          <a:xfrm>
            <a:off x="3119108" y="4337758"/>
            <a:ext cx="773663" cy="796520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Insert</a:t>
            </a:r>
            <a:r>
              <a:rPr lang="en-US" altLang="ko-KR" sz="1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4" name="모서리가 둥근 직사각형 12">
            <a:extLst>
              <a:ext uri="{FF2B5EF4-FFF2-40B4-BE49-F238E27FC236}">
                <a16:creationId xmlns:a16="http://schemas.microsoft.com/office/drawing/2014/main" id="{F905555B-DEF2-4C26-84B1-47C3B83C78A5}"/>
              </a:ext>
            </a:extLst>
          </p:cNvPr>
          <p:cNvSpPr/>
          <p:nvPr/>
        </p:nvSpPr>
        <p:spPr bwMode="auto">
          <a:xfrm>
            <a:off x="8039871" y="2666959"/>
            <a:ext cx="991888" cy="4774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Slot Header </a:t>
            </a:r>
          </a:p>
        </p:txBody>
      </p:sp>
      <p:sp>
        <p:nvSpPr>
          <p:cNvPr id="25" name="Oval 34">
            <a:extLst>
              <a:ext uri="{FF2B5EF4-FFF2-40B4-BE49-F238E27FC236}">
                <a16:creationId xmlns:a16="http://schemas.microsoft.com/office/drawing/2014/main" id="{18BB3D30-55BF-4592-8C27-4313A9DF4964}"/>
              </a:ext>
            </a:extLst>
          </p:cNvPr>
          <p:cNvSpPr/>
          <p:nvPr/>
        </p:nvSpPr>
        <p:spPr bwMode="auto">
          <a:xfrm>
            <a:off x="8616726" y="4663490"/>
            <a:ext cx="257879" cy="2660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Box 70">
            <a:extLst>
              <a:ext uri="{FF2B5EF4-FFF2-40B4-BE49-F238E27FC236}">
                <a16:creationId xmlns:a16="http://schemas.microsoft.com/office/drawing/2014/main" id="{9682E008-3752-461F-9556-A3914C6E4D8B}"/>
              </a:ext>
            </a:extLst>
          </p:cNvPr>
          <p:cNvSpPr txBox="1"/>
          <p:nvPr/>
        </p:nvSpPr>
        <p:spPr>
          <a:xfrm>
            <a:off x="4972354" y="2130414"/>
            <a:ext cx="2174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Memory</a:t>
            </a:r>
          </a:p>
        </p:txBody>
      </p:sp>
      <p:sp>
        <p:nvSpPr>
          <p:cNvPr id="27" name="TextBox 71">
            <a:extLst>
              <a:ext uri="{FF2B5EF4-FFF2-40B4-BE49-F238E27FC236}">
                <a16:creationId xmlns:a16="http://schemas.microsoft.com/office/drawing/2014/main" id="{7D1B9D1A-D11A-4A86-95A0-DF45BA243093}"/>
              </a:ext>
            </a:extLst>
          </p:cNvPr>
          <p:cNvSpPr txBox="1"/>
          <p:nvPr/>
        </p:nvSpPr>
        <p:spPr>
          <a:xfrm>
            <a:off x="3741095" y="5112784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/>
              <a:t>CLWBs/</a:t>
            </a:r>
          </a:p>
          <a:p>
            <a:r>
              <a:rPr lang="en-US" altLang="ko-KR" sz="1200" dirty="0"/>
              <a:t>MFENCE</a:t>
            </a:r>
            <a:endParaRPr lang="ko-KR" altLang="en-US" sz="1200" dirty="0"/>
          </a:p>
        </p:txBody>
      </p:sp>
      <p:sp>
        <p:nvSpPr>
          <p:cNvPr id="28" name="Oval 52">
            <a:extLst>
              <a:ext uri="{FF2B5EF4-FFF2-40B4-BE49-F238E27FC236}">
                <a16:creationId xmlns:a16="http://schemas.microsoft.com/office/drawing/2014/main" id="{96B79B58-E940-4512-9AD9-848B01888083}"/>
              </a:ext>
            </a:extLst>
          </p:cNvPr>
          <p:cNvSpPr/>
          <p:nvPr/>
        </p:nvSpPr>
        <p:spPr bwMode="auto">
          <a:xfrm>
            <a:off x="3953198" y="4661090"/>
            <a:ext cx="257879" cy="2660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" name="Straight Arrow Connector 57">
            <a:extLst>
              <a:ext uri="{FF2B5EF4-FFF2-40B4-BE49-F238E27FC236}">
                <a16:creationId xmlns:a16="http://schemas.microsoft.com/office/drawing/2014/main" id="{5E456CD6-DD69-4D4F-921E-FEC7ECE0CB09}"/>
              </a:ext>
            </a:extLst>
          </p:cNvPr>
          <p:cNvCxnSpPr/>
          <p:nvPr/>
        </p:nvCxnSpPr>
        <p:spPr bwMode="auto">
          <a:xfrm flipH="1" flipV="1">
            <a:off x="4074052" y="4877060"/>
            <a:ext cx="3679" cy="2909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0" name="TextBox 76">
            <a:extLst>
              <a:ext uri="{FF2B5EF4-FFF2-40B4-BE49-F238E27FC236}">
                <a16:creationId xmlns:a16="http://schemas.microsoft.com/office/drawing/2014/main" id="{8DD62FBF-3748-4E0C-BA6D-9725EF75C269}"/>
              </a:ext>
            </a:extLst>
          </p:cNvPr>
          <p:cNvSpPr txBox="1"/>
          <p:nvPr/>
        </p:nvSpPr>
        <p:spPr>
          <a:xfrm>
            <a:off x="8363546" y="5113457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/>
              <a:t>CLWB/</a:t>
            </a:r>
          </a:p>
          <a:p>
            <a:r>
              <a:rPr lang="en-US" altLang="ko-KR" sz="1200" dirty="0"/>
              <a:t>MFENCE</a:t>
            </a:r>
            <a:endParaRPr lang="ko-KR" altLang="en-US" sz="1200" dirty="0"/>
          </a:p>
        </p:txBody>
      </p:sp>
      <p:cxnSp>
        <p:nvCxnSpPr>
          <p:cNvPr id="31" name="Straight Arrow Connector 64">
            <a:extLst>
              <a:ext uri="{FF2B5EF4-FFF2-40B4-BE49-F238E27FC236}">
                <a16:creationId xmlns:a16="http://schemas.microsoft.com/office/drawing/2014/main" id="{FD833E00-FA11-497D-8283-284127284F59}"/>
              </a:ext>
            </a:extLst>
          </p:cNvPr>
          <p:cNvCxnSpPr/>
          <p:nvPr/>
        </p:nvCxnSpPr>
        <p:spPr bwMode="auto">
          <a:xfrm flipH="1" flipV="1">
            <a:off x="8740643" y="4875875"/>
            <a:ext cx="3679" cy="2909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2" name="모서리가 둥근 직사각형 20">
            <a:extLst>
              <a:ext uri="{FF2B5EF4-FFF2-40B4-BE49-F238E27FC236}">
                <a16:creationId xmlns:a16="http://schemas.microsoft.com/office/drawing/2014/main" id="{49C15149-FE90-494B-B450-F989861132AF}"/>
              </a:ext>
            </a:extLst>
          </p:cNvPr>
          <p:cNvSpPr/>
          <p:nvPr/>
        </p:nvSpPr>
        <p:spPr bwMode="auto">
          <a:xfrm>
            <a:off x="4244136" y="4342012"/>
            <a:ext cx="757914" cy="7922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  <a:cs typeface="Arial" panose="020B0604020202020204" pitchFamily="34" charset="0"/>
              </a:rPr>
              <a:t>XBEGIN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1" name="모서리가 둥근 직사각형 21">
            <a:extLst>
              <a:ext uri="{FF2B5EF4-FFF2-40B4-BE49-F238E27FC236}">
                <a16:creationId xmlns:a16="http://schemas.microsoft.com/office/drawing/2014/main" id="{217429F9-E4E8-41FA-930C-BD06577E9989}"/>
              </a:ext>
            </a:extLst>
          </p:cNvPr>
          <p:cNvSpPr/>
          <p:nvPr/>
        </p:nvSpPr>
        <p:spPr bwMode="auto">
          <a:xfrm>
            <a:off x="7797583" y="4351397"/>
            <a:ext cx="757914" cy="78288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  <a:cs typeface="Arial" panose="020B0604020202020204" pitchFamily="34" charset="0"/>
              </a:rPr>
              <a:t>XEND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2" name="왼쪽 중괄호 41">
            <a:extLst>
              <a:ext uri="{FF2B5EF4-FFF2-40B4-BE49-F238E27FC236}">
                <a16:creationId xmlns:a16="http://schemas.microsoft.com/office/drawing/2014/main" id="{BF22285D-1931-44E9-97BC-ECFD2EA00E8D}"/>
              </a:ext>
            </a:extLst>
          </p:cNvPr>
          <p:cNvSpPr/>
          <p:nvPr/>
        </p:nvSpPr>
        <p:spPr bwMode="auto">
          <a:xfrm rot="5400000">
            <a:off x="6329293" y="2873091"/>
            <a:ext cx="142862" cy="2684309"/>
          </a:xfrm>
          <a:prstGeom prst="leftBrace">
            <a:avLst>
              <a:gd name="adj1" fmla="val 8332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TextBox 81">
            <a:extLst>
              <a:ext uri="{FF2B5EF4-FFF2-40B4-BE49-F238E27FC236}">
                <a16:creationId xmlns:a16="http://schemas.microsoft.com/office/drawing/2014/main" id="{F5868DAC-BC93-411B-B141-BBE4BCF3ED7B}"/>
              </a:ext>
            </a:extLst>
          </p:cNvPr>
          <p:cNvSpPr txBox="1"/>
          <p:nvPr/>
        </p:nvSpPr>
        <p:spPr>
          <a:xfrm>
            <a:off x="4907010" y="3727374"/>
            <a:ext cx="2987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i="1" dirty="0">
                <a:cs typeface="Times New Roman" panose="02020603050405020304" pitchFamily="18" charset="0"/>
              </a:rPr>
              <a:t>Write combining store buffer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055F54A3-63DF-4921-B87D-50AAF4E3F35C}"/>
              </a:ext>
            </a:extLst>
          </p:cNvPr>
          <p:cNvCxnSpPr>
            <a:cxnSpLocks/>
            <a:stCxn id="25" idx="0"/>
          </p:cNvCxnSpPr>
          <p:nvPr/>
        </p:nvCxnSpPr>
        <p:spPr bwMode="auto">
          <a:xfrm flipV="1">
            <a:off x="8745666" y="3155742"/>
            <a:ext cx="0" cy="15077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모서리가 둥근 직사각형 26">
            <a:extLst>
              <a:ext uri="{FF2B5EF4-FFF2-40B4-BE49-F238E27FC236}">
                <a16:creationId xmlns:a16="http://schemas.microsoft.com/office/drawing/2014/main" id="{4C978136-DD76-4DE3-80C2-95CC53A12515}"/>
              </a:ext>
            </a:extLst>
          </p:cNvPr>
          <p:cNvSpPr/>
          <p:nvPr/>
        </p:nvSpPr>
        <p:spPr bwMode="auto">
          <a:xfrm>
            <a:off x="5058570" y="4343162"/>
            <a:ext cx="2684310" cy="791117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  <a:cs typeface="Arial" panose="020B0604020202020204" pitchFamily="34" charset="0"/>
              </a:rPr>
              <a:t>Slot header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aphicFrame>
        <p:nvGraphicFramePr>
          <p:cNvPr id="46" name="표 45">
            <a:extLst>
              <a:ext uri="{FF2B5EF4-FFF2-40B4-BE49-F238E27FC236}">
                <a16:creationId xmlns:a16="http://schemas.microsoft.com/office/drawing/2014/main" id="{898AFF64-9BAD-40B5-83D7-2F7D4B999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98412"/>
              </p:ext>
            </p:extLst>
          </p:nvPr>
        </p:nvGraphicFramePr>
        <p:xfrm>
          <a:off x="5567604" y="4717125"/>
          <a:ext cx="166624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C5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번개 46">
            <a:extLst>
              <a:ext uri="{FF2B5EF4-FFF2-40B4-BE49-F238E27FC236}">
                <a16:creationId xmlns:a16="http://schemas.microsoft.com/office/drawing/2014/main" id="{F11A3640-F97E-4457-AD47-8A7D466B1051}"/>
              </a:ext>
            </a:extLst>
          </p:cNvPr>
          <p:cNvSpPr/>
          <p:nvPr/>
        </p:nvSpPr>
        <p:spPr bwMode="auto">
          <a:xfrm flipH="1">
            <a:off x="5763705" y="4255323"/>
            <a:ext cx="1061864" cy="1030704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73" name="텍스트 상자 1">
            <a:extLst>
              <a:ext uri="{FF2B5EF4-FFF2-40B4-BE49-F238E27FC236}">
                <a16:creationId xmlns:a16="http://schemas.microsoft.com/office/drawing/2014/main" id="{9AF789A0-EEE0-4926-B101-810D3197A158}"/>
              </a:ext>
            </a:extLst>
          </p:cNvPr>
          <p:cNvSpPr txBox="1"/>
          <p:nvPr/>
        </p:nvSpPr>
        <p:spPr>
          <a:xfrm>
            <a:off x="1033031" y="1225173"/>
            <a:ext cx="16440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b="1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Atomically</a:t>
            </a: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?</a:t>
            </a:r>
            <a:endParaRPr kumimoji="1" lang="ko-KR" altLang="en-US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4" name="텍스트 상자 1">
            <a:extLst>
              <a:ext uri="{FF2B5EF4-FFF2-40B4-BE49-F238E27FC236}">
                <a16:creationId xmlns:a16="http://schemas.microsoft.com/office/drawing/2014/main" id="{DD730091-A6D5-4A56-9233-3FF456670539}"/>
              </a:ext>
            </a:extLst>
          </p:cNvPr>
          <p:cNvSpPr txBox="1"/>
          <p:nvPr/>
        </p:nvSpPr>
        <p:spPr>
          <a:xfrm>
            <a:off x="2618973" y="1236594"/>
            <a:ext cx="5416821" cy="456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kumimoji="1" lang="en-US" altLang="ko-KR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Hardware Transactional Memory(HTM)</a:t>
            </a:r>
            <a:endParaRPr kumimoji="1" lang="ko-KR" altLang="en-US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5" name="텍스트 상자 1">
            <a:extLst>
              <a:ext uri="{FF2B5EF4-FFF2-40B4-BE49-F238E27FC236}">
                <a16:creationId xmlns:a16="http://schemas.microsoft.com/office/drawing/2014/main" id="{D1CF0405-8986-42D8-B470-A6D1D32BFE5F}"/>
              </a:ext>
            </a:extLst>
          </p:cNvPr>
          <p:cNvSpPr txBox="1"/>
          <p:nvPr/>
        </p:nvSpPr>
        <p:spPr>
          <a:xfrm>
            <a:off x="8698039" y="3433211"/>
            <a:ext cx="3583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*</a:t>
            </a:r>
            <a:r>
              <a:rPr kumimoji="1"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가정 </a:t>
            </a: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</a:p>
          <a:p>
            <a:pPr>
              <a:lnSpc>
                <a:spcPct val="150000"/>
              </a:lnSpc>
            </a:pPr>
            <a:r>
              <a:rPr kumimoji="1"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Cache line size &gt; Slot header size</a:t>
            </a:r>
            <a:endParaRPr kumimoji="1" lang="ko-KR" altLang="en-US" dirty="0">
              <a:latin typeface="나눔바른고딕" panose="020B0603020101020101" pitchFamily="50" charset="-127"/>
              <a:ea typeface="나눔바른고딕" panose="020B0603020101020101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2688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5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12677</TotalTime>
  <Words>1379</Words>
  <Application>Microsoft Office PowerPoint</Application>
  <PresentationFormat>와이드스크린</PresentationFormat>
  <Paragraphs>454</Paragraphs>
  <Slides>23</Slides>
  <Notes>22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6" baseType="lpstr">
      <vt:lpstr>굴림</vt:lpstr>
      <vt:lpstr>나눔바른고딕</vt:lpstr>
      <vt:lpstr>나눔바른고딕OTF Light</vt:lpstr>
      <vt:lpstr>다음_Regular</vt:lpstr>
      <vt:lpstr>맑은 고딕</vt:lpstr>
      <vt:lpstr>Arial</vt:lpstr>
      <vt:lpstr>Calibri</vt:lpstr>
      <vt:lpstr>Cambria Math</vt:lpstr>
      <vt:lpstr>Century Schoolbook</vt:lpstr>
      <vt:lpstr>Lucida Sans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이지환 </dc:creator>
  <cp:lastModifiedBy>이지환 </cp:lastModifiedBy>
  <cp:revision>3079</cp:revision>
  <dcterms:created xsi:type="dcterms:W3CDTF">2017-09-23T07:28:15Z</dcterms:created>
  <dcterms:modified xsi:type="dcterms:W3CDTF">2018-02-12T06:04:13Z</dcterms:modified>
</cp:coreProperties>
</file>