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Shape 6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Shape 6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Shape 7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Shape 7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Shape 7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Shape 7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Shape 8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Shape 8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Shape 8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Shape 9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Shape 9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Shape 9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Shape 9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Shape 9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Shape 9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Shape 10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Shape 10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Shape 10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Shape 10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Shape 10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326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“WORT: Write Optimal Radix Tree for Persistent Memory Storage Systems”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FAST’17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/>
              <a:t>2018. 02. 27</a:t>
            </a:r>
            <a:endParaRPr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/>
              <a:t>김도영</a:t>
            </a:r>
            <a:endParaRPr sz="2000"/>
          </a:p>
        </p:txBody>
      </p:sp>
      <p:sp>
        <p:nvSpPr>
          <p:cNvPr id="55" name="Shape 55"/>
          <p:cNvSpPr txBox="1"/>
          <p:nvPr>
            <p:ph type="ctrTitle"/>
          </p:nvPr>
        </p:nvSpPr>
        <p:spPr>
          <a:xfrm>
            <a:off x="311708" y="237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Paper study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NVTree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436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B+ tree</a:t>
            </a:r>
            <a:r>
              <a:rPr lang="ko"/>
              <a:t>의 internal node를 RAM에, leaf node를 NVRAM에 보관하는 방법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Internal node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Consecutive (for cache performance)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RAM에 있으므로, Failure때마다 Reconstruct (overhead)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Leaf node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Unsorted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Append only update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100" y="1066950"/>
            <a:ext cx="4470901" cy="358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436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NVTree</a:t>
            </a:r>
            <a:r>
              <a:rPr lang="ko"/>
              <a:t>와 마찬가지로 internal node를 RAM에, leaf node를 PM에 저장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‘Fingerprinting’으로 cache miss를 줄임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1 byte hash for keys in each leaf node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NVTree와 마찬가지로 failure시 internal node를 reconstruct 해야함</a:t>
            </a:r>
            <a:endParaRPr/>
          </a:p>
        </p:txBody>
      </p:sp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FPTree</a:t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100" y="1953188"/>
            <a:ext cx="4470901" cy="1518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436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Internal / leaf node</a:t>
            </a:r>
            <a:r>
              <a:rPr lang="ko"/>
              <a:t>를 모두 PM에 저장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slot array로 entry들을 sort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level indirection to the actual keys and pointers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key가 저장된 index를 sorted order로 저장함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Slot array가 8 byte 이내라서 failure safe함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indirection 방법에 overhead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node split에 logging / CoW가 필요함</a:t>
            </a:r>
            <a:endParaRPr/>
          </a:p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wB+ Tree</a:t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500" y="1451975"/>
            <a:ext cx="4166100" cy="2543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11700" y="2103150"/>
            <a:ext cx="85206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/>
              <a:t>Write Optimal Radix Tree</a:t>
            </a:r>
            <a:endParaRPr sz="5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Modification rules for PM Radix Tree</a:t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child node</a:t>
            </a:r>
            <a:r>
              <a:rPr lang="ko"/>
              <a:t>를 먼저 생성하고, parent의 pointer value를 나중에 수정함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8 byte failure atomic unit 때문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consistency 유지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ko"/>
              <a:t>MFENCE, CLFLUSH</a:t>
            </a:r>
            <a:r>
              <a:rPr lang="ko"/>
              <a:t>로 memory order를 강제로 유지시킴</a:t>
            </a:r>
            <a:br>
              <a:rPr lang="ko"/>
            </a:br>
            <a:r>
              <a:rPr lang="ko"/>
              <a:t>ex) </a:t>
            </a:r>
            <a:br>
              <a:rPr lang="ko"/>
            </a:br>
            <a:br>
              <a:rPr lang="ko"/>
            </a:br>
            <a:br>
              <a:rPr lang="ko"/>
            </a:br>
            <a:br>
              <a:rPr lang="ko"/>
            </a:br>
            <a:br>
              <a:rPr lang="ko"/>
            </a:b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1679275" y="2313400"/>
            <a:ext cx="2090400" cy="150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mfence()</a:t>
            </a:r>
            <a:br>
              <a:rPr lang="ko"/>
            </a:br>
            <a:r>
              <a:rPr lang="ko"/>
              <a:t>clflush(updatedPointer)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mfence()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Radix Tree Path Compression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Radix tree</a:t>
            </a:r>
            <a:r>
              <a:rPr lang="ko"/>
              <a:t>는 </a:t>
            </a:r>
            <a:r>
              <a:rPr lang="ko"/>
              <a:t>Key distribution</a:t>
            </a:r>
            <a:r>
              <a:rPr lang="ko"/>
              <a:t>에 따라서 memory utilization이 결정된다.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Key가 sparse하게 분포되어 있다면, 사용하지 않는 node들이 굉장히 많아짐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단순히 한 node당 child pointer 수를 줄이면 space utilization은 좋아지지만, depth가 길어지므로 search 성능이 나빠짐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Path Compression으로 related-child가 1개인 node는 depth가 길어지지 않도록 수정함. (truncate path)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Path Compression header types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pessimistic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optimistic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hybrid (pessimistic + optimistic)</a:t>
            </a:r>
            <a:endParaRPr/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</a:t>
            </a:r>
            <a:r>
              <a:rPr lang="ko"/>
              <a:t>odification rules for PM Radix Tree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Path Compression</a:t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134900"/>
            <a:ext cx="440581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306" y="1583700"/>
            <a:ext cx="4121694" cy="2923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Shape 152"/>
          <p:cNvCxnSpPr>
            <a:stCxn id="150" idx="3"/>
            <a:endCxn id="151" idx="1"/>
          </p:cNvCxnSpPr>
          <p:nvPr/>
        </p:nvCxnSpPr>
        <p:spPr>
          <a:xfrm>
            <a:off x="4405806" y="3045388"/>
            <a:ext cx="616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Path Compression Header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3가</a:t>
            </a:r>
            <a:r>
              <a:rPr lang="ko"/>
              <a:t>지 방법으로 구현됨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ko"/>
              <a:t>Pessimistic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Compression 결과로 겹쳐진 path의 prefix를 array로 저장함</a:t>
            </a:r>
            <a:endParaRPr/>
          </a:p>
          <a:p>
            <a: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o"/>
              <a:t>겹쳐진 path의 prefix가 무엇인지 해당 node에서 바로 구할 수 있음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ko"/>
              <a:t>Optimistic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겹쳐진 path의 prefix 개수만 저장함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leaf node에서야 겹쳐진 path의 prefix가 무엇인지 구할 수 있음.</a:t>
            </a:r>
            <a:endParaRPr/>
          </a:p>
          <a:p>
            <a: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o"/>
              <a:t>lazy calculation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lang="ko">
                <a:solidFill>
                  <a:srgbClr val="FF0000"/>
                </a:solidFill>
              </a:rPr>
              <a:t>Hybrid (Pessimistic + Optimistic)</a:t>
            </a:r>
            <a:endParaRPr b="1">
              <a:solidFill>
                <a:srgbClr val="FF0000"/>
              </a:solidFill>
            </a:endParaRPr>
          </a:p>
          <a:p>
            <a: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prefix가 일정 길이 이상 길어지면 optimistic으로, 그보다 짧으면 pessimistic으로 처리함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Path Compression Header</a:t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140" y="1409200"/>
            <a:ext cx="6607724" cy="29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6525400" y="751600"/>
            <a:ext cx="25599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8 byte compression header</a:t>
            </a:r>
            <a:endParaRPr b="1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→ for failure atomicity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66" name="Shape 166"/>
          <p:cNvCxnSpPr/>
          <p:nvPr/>
        </p:nvCxnSpPr>
        <p:spPr>
          <a:xfrm>
            <a:off x="4979100" y="1726250"/>
            <a:ext cx="986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Path Compression Header</a:t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node insertion</a:t>
            </a:r>
            <a:r>
              <a:rPr lang="ko"/>
              <a:t>을 할 때 consistency를 고려해야함…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common prefix 정보가 깨지면 필연적으로 새로운 node를 만들어야함.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node split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이때, prefix length / prefix array만으로는 consistency를 유지할 수 없음…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header에 node depth information을 추가하여 이걸 해결!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WORT는 compression header에 node depth information을 추가하여 구현한 것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Contents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Introduction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ko"/>
              <a:t>NVRAM properties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ko"/>
              <a:t>Database Trees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B+ tree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Radix tree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ko"/>
              <a:t>Trees for PM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Write Optimal Radix Tree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WORT (Write Optimal Radix Tree)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WOART (Write Optimal Adaptive Radix Tree)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ART + CoW (Adaptive Radix Tree with Copy on Write)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Performance analysis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WORT</a:t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Write Optimal Radix Tree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Path Compression Header</a:t>
            </a:r>
            <a:r>
              <a:rPr lang="ko"/>
              <a:t>에 depth 정보를 추가함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depth 정보가 insertion → node split 이 일어나도 failure atomicity를 보장시켜줌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그 때문에, logging / CoW 없이 consistency를 유지할 수 있음!!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WORT</a:t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431" y="1525000"/>
            <a:ext cx="4121694" cy="292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6012450" y="2700338"/>
            <a:ext cx="206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Insert new key 546</a:t>
            </a:r>
            <a:endParaRPr b="1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= 0000 0010 </a:t>
            </a:r>
            <a:r>
              <a:rPr b="1" lang="ko" u="sng">
                <a:solidFill>
                  <a:srgbClr val="FF0000"/>
                </a:solidFill>
              </a:rPr>
              <a:t>0010</a:t>
            </a:r>
            <a:r>
              <a:rPr b="1" lang="ko">
                <a:solidFill>
                  <a:srgbClr val="FF0000"/>
                </a:solidFill>
              </a:rPr>
              <a:t> 0010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Shape 190"/>
          <p:cNvGrpSpPr/>
          <p:nvPr/>
        </p:nvGrpSpPr>
        <p:grpSpPr>
          <a:xfrm>
            <a:off x="2883963" y="178450"/>
            <a:ext cx="3376075" cy="645900"/>
            <a:chOff x="2888825" y="35125"/>
            <a:chExt cx="3376075" cy="645900"/>
          </a:xfrm>
        </p:grpSpPr>
        <p:grpSp>
          <p:nvGrpSpPr>
            <p:cNvPr id="191" name="Shape 191"/>
            <p:cNvGrpSpPr/>
            <p:nvPr/>
          </p:nvGrpSpPr>
          <p:grpSpPr>
            <a:xfrm>
              <a:off x="2888825" y="35125"/>
              <a:ext cx="1547100" cy="645900"/>
              <a:chOff x="2888825" y="35125"/>
              <a:chExt cx="1547100" cy="645900"/>
            </a:xfrm>
          </p:grpSpPr>
          <p:sp>
            <p:nvSpPr>
              <p:cNvPr id="192" name="Shape 192"/>
              <p:cNvSpPr txBox="1"/>
              <p:nvPr/>
            </p:nvSpPr>
            <p:spPr>
              <a:xfrm>
                <a:off x="2888825" y="35125"/>
                <a:ext cx="1547100" cy="6459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000"/>
                  <a:t>Header</a:t>
                </a:r>
                <a:endParaRPr sz="1000"/>
              </a:p>
            </p:txBody>
          </p:sp>
          <p:grpSp>
            <p:nvGrpSpPr>
              <p:cNvPr id="193" name="Shape 193"/>
              <p:cNvGrpSpPr/>
              <p:nvPr/>
            </p:nvGrpSpPr>
            <p:grpSpPr>
              <a:xfrm>
                <a:off x="2937550" y="328825"/>
                <a:ext cx="1449950" cy="293700"/>
                <a:chOff x="1233025" y="739825"/>
                <a:chExt cx="1449950" cy="293700"/>
              </a:xfrm>
            </p:grpSpPr>
            <p:sp>
              <p:nvSpPr>
                <p:cNvPr id="194" name="Shape 194"/>
                <p:cNvSpPr/>
                <p:nvPr/>
              </p:nvSpPr>
              <p:spPr>
                <a:xfrm>
                  <a:off x="12330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195" name="Shape 195"/>
                <p:cNvSpPr/>
                <p:nvPr/>
              </p:nvSpPr>
              <p:spPr>
                <a:xfrm>
                  <a:off x="14082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196" name="Shape 196"/>
                <p:cNvSpPr/>
                <p:nvPr/>
              </p:nvSpPr>
              <p:spPr>
                <a:xfrm>
                  <a:off x="1631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18069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19821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21573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00" name="Shape 200"/>
                <p:cNvSpPr/>
                <p:nvPr/>
              </p:nvSpPr>
              <p:spPr>
                <a:xfrm>
                  <a:off x="23325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2507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</p:grpSp>
        </p:grpSp>
        <p:grpSp>
          <p:nvGrpSpPr>
            <p:cNvPr id="202" name="Shape 202"/>
            <p:cNvGrpSpPr/>
            <p:nvPr/>
          </p:nvGrpSpPr>
          <p:grpSpPr>
            <a:xfrm>
              <a:off x="4494300" y="40995"/>
              <a:ext cx="1770600" cy="587400"/>
              <a:chOff x="4494300" y="40995"/>
              <a:chExt cx="1770600" cy="5874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5545500" y="334695"/>
                <a:ext cx="3690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/>
                  <a:t>...</a:t>
                </a:r>
                <a:endParaRPr/>
              </a:p>
            </p:txBody>
          </p:sp>
          <p:grpSp>
            <p:nvGrpSpPr>
              <p:cNvPr id="204" name="Shape 204"/>
              <p:cNvGrpSpPr/>
              <p:nvPr/>
            </p:nvGrpSpPr>
            <p:grpSpPr>
              <a:xfrm>
                <a:off x="4494300" y="40995"/>
                <a:ext cx="369000" cy="587400"/>
                <a:chOff x="4494300" y="40995"/>
                <a:chExt cx="369000" cy="587400"/>
              </a:xfrm>
            </p:grpSpPr>
            <p:sp>
              <p:nvSpPr>
                <p:cNvPr id="205" name="Shape 205"/>
                <p:cNvSpPr/>
                <p:nvPr/>
              </p:nvSpPr>
              <p:spPr>
                <a:xfrm>
                  <a:off x="44943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" name="Shape 206"/>
                <p:cNvSpPr txBox="1"/>
                <p:nvPr/>
              </p:nvSpPr>
              <p:spPr>
                <a:xfrm>
                  <a:off x="4519625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0</a:t>
                  </a:r>
                  <a:endParaRPr sz="1000"/>
                </a:p>
              </p:txBody>
            </p:sp>
          </p:grpSp>
          <p:grpSp>
            <p:nvGrpSpPr>
              <p:cNvPr id="207" name="Shape 207"/>
              <p:cNvGrpSpPr/>
              <p:nvPr/>
            </p:nvGrpSpPr>
            <p:grpSpPr>
              <a:xfrm>
                <a:off x="4844700" y="40995"/>
                <a:ext cx="369000" cy="587400"/>
                <a:chOff x="4844700" y="40995"/>
                <a:chExt cx="369000" cy="587400"/>
              </a:xfrm>
            </p:grpSpPr>
            <p:sp>
              <p:nvSpPr>
                <p:cNvPr id="208" name="Shape 208"/>
                <p:cNvSpPr/>
                <p:nvPr/>
              </p:nvSpPr>
              <p:spPr>
                <a:xfrm>
                  <a:off x="48447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" name="Shape 209"/>
                <p:cNvSpPr txBox="1"/>
                <p:nvPr/>
              </p:nvSpPr>
              <p:spPr>
                <a:xfrm>
                  <a:off x="49035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</a:t>
                  </a:r>
                  <a:endParaRPr sz="1000"/>
                </a:p>
              </p:txBody>
            </p:sp>
          </p:grpSp>
          <p:grpSp>
            <p:nvGrpSpPr>
              <p:cNvPr id="210" name="Shape 210"/>
              <p:cNvGrpSpPr/>
              <p:nvPr/>
            </p:nvGrpSpPr>
            <p:grpSpPr>
              <a:xfrm>
                <a:off x="5195100" y="40995"/>
                <a:ext cx="369000" cy="587400"/>
                <a:chOff x="5195100" y="40995"/>
                <a:chExt cx="369000" cy="587400"/>
              </a:xfrm>
            </p:grpSpPr>
            <p:sp>
              <p:nvSpPr>
                <p:cNvPr id="211" name="Shape 211"/>
                <p:cNvSpPr/>
                <p:nvPr/>
              </p:nvSpPr>
              <p:spPr>
                <a:xfrm>
                  <a:off x="51951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Shape 212"/>
                <p:cNvSpPr txBox="1"/>
                <p:nvPr/>
              </p:nvSpPr>
              <p:spPr>
                <a:xfrm>
                  <a:off x="52539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2</a:t>
                  </a:r>
                  <a:endParaRPr sz="1000"/>
                </a:p>
              </p:txBody>
            </p:sp>
          </p:grpSp>
          <p:grpSp>
            <p:nvGrpSpPr>
              <p:cNvPr id="213" name="Shape 213"/>
              <p:cNvGrpSpPr/>
              <p:nvPr/>
            </p:nvGrpSpPr>
            <p:grpSpPr>
              <a:xfrm>
                <a:off x="5895900" y="40995"/>
                <a:ext cx="369000" cy="587400"/>
                <a:chOff x="5895900" y="40995"/>
                <a:chExt cx="369000" cy="587400"/>
              </a:xfrm>
            </p:grpSpPr>
            <p:sp>
              <p:nvSpPr>
                <p:cNvPr id="214" name="Shape 214"/>
                <p:cNvSpPr/>
                <p:nvPr/>
              </p:nvSpPr>
              <p:spPr>
                <a:xfrm>
                  <a:off x="58959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" name="Shape 215"/>
                <p:cNvSpPr txBox="1"/>
                <p:nvPr/>
              </p:nvSpPr>
              <p:spPr>
                <a:xfrm>
                  <a:off x="5895900" y="40995"/>
                  <a:ext cx="3690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15</a:t>
                  </a:r>
                  <a:endParaRPr sz="1000"/>
                </a:p>
              </p:txBody>
            </p:sp>
          </p:grpSp>
        </p:grpSp>
      </p:grpSp>
      <p:grpSp>
        <p:nvGrpSpPr>
          <p:cNvPr id="216" name="Shape 216"/>
          <p:cNvGrpSpPr/>
          <p:nvPr/>
        </p:nvGrpSpPr>
        <p:grpSpPr>
          <a:xfrm>
            <a:off x="673525" y="1019775"/>
            <a:ext cx="3376075" cy="645900"/>
            <a:chOff x="2888825" y="35125"/>
            <a:chExt cx="3376075" cy="645900"/>
          </a:xfrm>
        </p:grpSpPr>
        <p:grpSp>
          <p:nvGrpSpPr>
            <p:cNvPr id="217" name="Shape 217"/>
            <p:cNvGrpSpPr/>
            <p:nvPr/>
          </p:nvGrpSpPr>
          <p:grpSpPr>
            <a:xfrm>
              <a:off x="2888825" y="35125"/>
              <a:ext cx="1547100" cy="645900"/>
              <a:chOff x="2888825" y="35125"/>
              <a:chExt cx="1547100" cy="645900"/>
            </a:xfrm>
          </p:grpSpPr>
          <p:sp>
            <p:nvSpPr>
              <p:cNvPr id="218" name="Shape 218"/>
              <p:cNvSpPr txBox="1"/>
              <p:nvPr/>
            </p:nvSpPr>
            <p:spPr>
              <a:xfrm>
                <a:off x="2888825" y="35125"/>
                <a:ext cx="1547100" cy="6459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000"/>
                  <a:t>Header</a:t>
                </a:r>
                <a:endParaRPr sz="1000"/>
              </a:p>
            </p:txBody>
          </p:sp>
          <p:grpSp>
            <p:nvGrpSpPr>
              <p:cNvPr id="219" name="Shape 219"/>
              <p:cNvGrpSpPr/>
              <p:nvPr/>
            </p:nvGrpSpPr>
            <p:grpSpPr>
              <a:xfrm>
                <a:off x="2937550" y="328825"/>
                <a:ext cx="1449950" cy="293700"/>
                <a:chOff x="1233025" y="739825"/>
                <a:chExt cx="1449950" cy="293700"/>
              </a:xfrm>
            </p:grpSpPr>
            <p:sp>
              <p:nvSpPr>
                <p:cNvPr id="220" name="Shape 220"/>
                <p:cNvSpPr/>
                <p:nvPr/>
              </p:nvSpPr>
              <p:spPr>
                <a:xfrm>
                  <a:off x="12330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1</a:t>
                  </a:r>
                  <a:endParaRPr sz="800"/>
                </a:p>
              </p:txBody>
            </p:sp>
            <p:sp>
              <p:nvSpPr>
                <p:cNvPr id="221" name="Shape 221"/>
                <p:cNvSpPr/>
                <p:nvPr/>
              </p:nvSpPr>
              <p:spPr>
                <a:xfrm>
                  <a:off x="14082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2</a:t>
                  </a:r>
                  <a:endParaRPr sz="800"/>
                </a:p>
              </p:txBody>
            </p:sp>
            <p:sp>
              <p:nvSpPr>
                <p:cNvPr id="222" name="Shape 222"/>
                <p:cNvSpPr/>
                <p:nvPr/>
              </p:nvSpPr>
              <p:spPr>
                <a:xfrm>
                  <a:off x="1631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2</a:t>
                  </a:r>
                  <a:endParaRPr sz="800"/>
                </a:p>
              </p:txBody>
            </p:sp>
            <p:sp>
              <p:nvSpPr>
                <p:cNvPr id="223" name="Shape 223"/>
                <p:cNvSpPr/>
                <p:nvPr/>
              </p:nvSpPr>
              <p:spPr>
                <a:xfrm>
                  <a:off x="18069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224" name="Shape 224"/>
                <p:cNvSpPr/>
                <p:nvPr/>
              </p:nvSpPr>
              <p:spPr>
                <a:xfrm>
                  <a:off x="19821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25" name="Shape 225"/>
                <p:cNvSpPr/>
                <p:nvPr/>
              </p:nvSpPr>
              <p:spPr>
                <a:xfrm>
                  <a:off x="21573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26" name="Shape 226"/>
                <p:cNvSpPr/>
                <p:nvPr/>
              </p:nvSpPr>
              <p:spPr>
                <a:xfrm>
                  <a:off x="23325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27" name="Shape 227"/>
                <p:cNvSpPr/>
                <p:nvPr/>
              </p:nvSpPr>
              <p:spPr>
                <a:xfrm>
                  <a:off x="2507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</p:grpSp>
        </p:grpSp>
        <p:grpSp>
          <p:nvGrpSpPr>
            <p:cNvPr id="228" name="Shape 228"/>
            <p:cNvGrpSpPr/>
            <p:nvPr/>
          </p:nvGrpSpPr>
          <p:grpSpPr>
            <a:xfrm>
              <a:off x="4494300" y="40995"/>
              <a:ext cx="1770600" cy="587400"/>
              <a:chOff x="4494300" y="40995"/>
              <a:chExt cx="1770600" cy="587400"/>
            </a:xfrm>
          </p:grpSpPr>
          <p:sp>
            <p:nvSpPr>
              <p:cNvPr id="229" name="Shape 229"/>
              <p:cNvSpPr/>
              <p:nvPr/>
            </p:nvSpPr>
            <p:spPr>
              <a:xfrm>
                <a:off x="5545500" y="334695"/>
                <a:ext cx="3690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/>
                  <a:t>...</a:t>
                </a:r>
                <a:endParaRPr/>
              </a:p>
            </p:txBody>
          </p:sp>
          <p:grpSp>
            <p:nvGrpSpPr>
              <p:cNvPr id="230" name="Shape 230"/>
              <p:cNvGrpSpPr/>
              <p:nvPr/>
            </p:nvGrpSpPr>
            <p:grpSpPr>
              <a:xfrm>
                <a:off x="4494300" y="40995"/>
                <a:ext cx="369000" cy="587400"/>
                <a:chOff x="4494300" y="40995"/>
                <a:chExt cx="369000" cy="587400"/>
              </a:xfrm>
            </p:grpSpPr>
            <p:sp>
              <p:nvSpPr>
                <p:cNvPr id="231" name="Shape 231"/>
                <p:cNvSpPr/>
                <p:nvPr/>
              </p:nvSpPr>
              <p:spPr>
                <a:xfrm>
                  <a:off x="44943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" name="Shape 232"/>
                <p:cNvSpPr txBox="1"/>
                <p:nvPr/>
              </p:nvSpPr>
              <p:spPr>
                <a:xfrm>
                  <a:off x="4519625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0</a:t>
                  </a:r>
                  <a:endParaRPr sz="1000"/>
                </a:p>
              </p:txBody>
            </p:sp>
          </p:grpSp>
          <p:grpSp>
            <p:nvGrpSpPr>
              <p:cNvPr id="233" name="Shape 233"/>
              <p:cNvGrpSpPr/>
              <p:nvPr/>
            </p:nvGrpSpPr>
            <p:grpSpPr>
              <a:xfrm>
                <a:off x="4844700" y="40995"/>
                <a:ext cx="369000" cy="587400"/>
                <a:chOff x="4844700" y="40995"/>
                <a:chExt cx="369000" cy="587400"/>
              </a:xfrm>
            </p:grpSpPr>
            <p:sp>
              <p:nvSpPr>
                <p:cNvPr id="234" name="Shape 234"/>
                <p:cNvSpPr/>
                <p:nvPr/>
              </p:nvSpPr>
              <p:spPr>
                <a:xfrm>
                  <a:off x="48447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" name="Shape 235"/>
                <p:cNvSpPr txBox="1"/>
                <p:nvPr/>
              </p:nvSpPr>
              <p:spPr>
                <a:xfrm>
                  <a:off x="49035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</a:t>
                  </a:r>
                  <a:endParaRPr sz="1000"/>
                </a:p>
              </p:txBody>
            </p:sp>
          </p:grpSp>
          <p:grpSp>
            <p:nvGrpSpPr>
              <p:cNvPr id="236" name="Shape 236"/>
              <p:cNvGrpSpPr/>
              <p:nvPr/>
            </p:nvGrpSpPr>
            <p:grpSpPr>
              <a:xfrm>
                <a:off x="5195100" y="40995"/>
                <a:ext cx="369000" cy="587400"/>
                <a:chOff x="5195100" y="40995"/>
                <a:chExt cx="369000" cy="587400"/>
              </a:xfrm>
            </p:grpSpPr>
            <p:sp>
              <p:nvSpPr>
                <p:cNvPr id="237" name="Shape 237"/>
                <p:cNvSpPr/>
                <p:nvPr/>
              </p:nvSpPr>
              <p:spPr>
                <a:xfrm>
                  <a:off x="51951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" name="Shape 238"/>
                <p:cNvSpPr txBox="1"/>
                <p:nvPr/>
              </p:nvSpPr>
              <p:spPr>
                <a:xfrm>
                  <a:off x="52539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2</a:t>
                  </a:r>
                  <a:endParaRPr sz="1000"/>
                </a:p>
              </p:txBody>
            </p:sp>
          </p:grpSp>
          <p:grpSp>
            <p:nvGrpSpPr>
              <p:cNvPr id="239" name="Shape 239"/>
              <p:cNvGrpSpPr/>
              <p:nvPr/>
            </p:nvGrpSpPr>
            <p:grpSpPr>
              <a:xfrm>
                <a:off x="5895900" y="40995"/>
                <a:ext cx="369000" cy="587400"/>
                <a:chOff x="5895900" y="40995"/>
                <a:chExt cx="369000" cy="587400"/>
              </a:xfrm>
            </p:grpSpPr>
            <p:sp>
              <p:nvSpPr>
                <p:cNvPr id="240" name="Shape 240"/>
                <p:cNvSpPr/>
                <p:nvPr/>
              </p:nvSpPr>
              <p:spPr>
                <a:xfrm>
                  <a:off x="58959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" name="Shape 241"/>
                <p:cNvSpPr txBox="1"/>
                <p:nvPr/>
              </p:nvSpPr>
              <p:spPr>
                <a:xfrm>
                  <a:off x="5895900" y="40995"/>
                  <a:ext cx="3690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15</a:t>
                  </a:r>
                  <a:endParaRPr sz="1000"/>
                </a:p>
              </p:txBody>
            </p:sp>
          </p:grpSp>
        </p:grpSp>
      </p:grpSp>
      <p:cxnSp>
        <p:nvCxnSpPr>
          <p:cNvPr id="242" name="Shape 242"/>
          <p:cNvCxnSpPr>
            <a:stCxn id="205" idx="2"/>
            <a:endCxn id="238" idx="0"/>
          </p:cNvCxnSpPr>
          <p:nvPr/>
        </p:nvCxnSpPr>
        <p:spPr>
          <a:xfrm flipH="1">
            <a:off x="3164338" y="771720"/>
            <a:ext cx="1509600" cy="25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Shape 243"/>
          <p:cNvCxnSpPr>
            <a:stCxn id="211" idx="2"/>
            <a:endCxn id="244" idx="0"/>
          </p:cNvCxnSpPr>
          <p:nvPr/>
        </p:nvCxnSpPr>
        <p:spPr>
          <a:xfrm>
            <a:off x="5374738" y="771720"/>
            <a:ext cx="771900" cy="25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Shape 244"/>
          <p:cNvSpPr txBox="1"/>
          <p:nvPr/>
        </p:nvSpPr>
        <p:spPr>
          <a:xfrm>
            <a:off x="5826450" y="1024425"/>
            <a:ext cx="640200" cy="4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key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8209</a:t>
            </a:r>
            <a:endParaRPr/>
          </a:p>
        </p:txBody>
      </p:sp>
      <p:cxnSp>
        <p:nvCxnSpPr>
          <p:cNvPr id="245" name="Shape 245"/>
          <p:cNvCxnSpPr>
            <a:stCxn id="231" idx="2"/>
          </p:cNvCxnSpPr>
          <p:nvPr/>
        </p:nvCxnSpPr>
        <p:spPr>
          <a:xfrm>
            <a:off x="2463500" y="1613045"/>
            <a:ext cx="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Shape 246"/>
          <p:cNvSpPr txBox="1"/>
          <p:nvPr/>
        </p:nvSpPr>
        <p:spPr>
          <a:xfrm>
            <a:off x="2079350" y="1899550"/>
            <a:ext cx="566400" cy="42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512</a:t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2883963" y="1899550"/>
            <a:ext cx="566400" cy="42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514</a:t>
            </a:r>
            <a:endParaRPr/>
          </a:p>
        </p:txBody>
      </p:sp>
      <p:cxnSp>
        <p:nvCxnSpPr>
          <p:cNvPr id="248" name="Shape 248"/>
          <p:cNvCxnSpPr>
            <a:stCxn id="237" idx="2"/>
            <a:endCxn id="247" idx="0"/>
          </p:cNvCxnSpPr>
          <p:nvPr/>
        </p:nvCxnSpPr>
        <p:spPr>
          <a:xfrm>
            <a:off x="3164300" y="1613045"/>
            <a:ext cx="300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9" name="Shape 249"/>
          <p:cNvSpPr txBox="1"/>
          <p:nvPr/>
        </p:nvSpPr>
        <p:spPr>
          <a:xfrm>
            <a:off x="3581288" y="1899550"/>
            <a:ext cx="566400" cy="42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527</a:t>
            </a:r>
            <a:endParaRPr/>
          </a:p>
        </p:txBody>
      </p:sp>
      <p:cxnSp>
        <p:nvCxnSpPr>
          <p:cNvPr id="250" name="Shape 250"/>
          <p:cNvCxnSpPr>
            <a:stCxn id="240" idx="2"/>
            <a:endCxn id="249" idx="0"/>
          </p:cNvCxnSpPr>
          <p:nvPr/>
        </p:nvCxnSpPr>
        <p:spPr>
          <a:xfrm flipH="1">
            <a:off x="3864500" y="1613045"/>
            <a:ext cx="60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Shape 251"/>
          <p:cNvSpPr txBox="1"/>
          <p:nvPr/>
        </p:nvSpPr>
        <p:spPr>
          <a:xfrm>
            <a:off x="480200" y="1946500"/>
            <a:ext cx="1509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0000 </a:t>
            </a:r>
            <a:r>
              <a:rPr b="1" lang="ko">
                <a:solidFill>
                  <a:srgbClr val="FF0000"/>
                </a:solidFill>
              </a:rPr>
              <a:t>0010 0000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Shape 256"/>
          <p:cNvGrpSpPr/>
          <p:nvPr/>
        </p:nvGrpSpPr>
        <p:grpSpPr>
          <a:xfrm>
            <a:off x="2883963" y="178450"/>
            <a:ext cx="3376075" cy="645900"/>
            <a:chOff x="2888825" y="35125"/>
            <a:chExt cx="3376075" cy="645900"/>
          </a:xfrm>
        </p:grpSpPr>
        <p:grpSp>
          <p:nvGrpSpPr>
            <p:cNvPr id="257" name="Shape 257"/>
            <p:cNvGrpSpPr/>
            <p:nvPr/>
          </p:nvGrpSpPr>
          <p:grpSpPr>
            <a:xfrm>
              <a:off x="2888825" y="35125"/>
              <a:ext cx="1547100" cy="645900"/>
              <a:chOff x="2888825" y="35125"/>
              <a:chExt cx="1547100" cy="645900"/>
            </a:xfrm>
          </p:grpSpPr>
          <p:sp>
            <p:nvSpPr>
              <p:cNvPr id="258" name="Shape 258"/>
              <p:cNvSpPr txBox="1"/>
              <p:nvPr/>
            </p:nvSpPr>
            <p:spPr>
              <a:xfrm>
                <a:off x="2888825" y="35125"/>
                <a:ext cx="1547100" cy="6459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000"/>
                  <a:t>Header</a:t>
                </a:r>
                <a:endParaRPr sz="1000"/>
              </a:p>
            </p:txBody>
          </p:sp>
          <p:grpSp>
            <p:nvGrpSpPr>
              <p:cNvPr id="259" name="Shape 259"/>
              <p:cNvGrpSpPr/>
              <p:nvPr/>
            </p:nvGrpSpPr>
            <p:grpSpPr>
              <a:xfrm>
                <a:off x="2937550" y="328825"/>
                <a:ext cx="1449950" cy="293700"/>
                <a:chOff x="1233025" y="739825"/>
                <a:chExt cx="1449950" cy="293700"/>
              </a:xfrm>
            </p:grpSpPr>
            <p:sp>
              <p:nvSpPr>
                <p:cNvPr id="260" name="Shape 260"/>
                <p:cNvSpPr/>
                <p:nvPr/>
              </p:nvSpPr>
              <p:spPr>
                <a:xfrm>
                  <a:off x="12330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261" name="Shape 261"/>
                <p:cNvSpPr/>
                <p:nvPr/>
              </p:nvSpPr>
              <p:spPr>
                <a:xfrm>
                  <a:off x="14082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262" name="Shape 262"/>
                <p:cNvSpPr/>
                <p:nvPr/>
              </p:nvSpPr>
              <p:spPr>
                <a:xfrm>
                  <a:off x="1631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63" name="Shape 263"/>
                <p:cNvSpPr/>
                <p:nvPr/>
              </p:nvSpPr>
              <p:spPr>
                <a:xfrm>
                  <a:off x="18069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64" name="Shape 264"/>
                <p:cNvSpPr/>
                <p:nvPr/>
              </p:nvSpPr>
              <p:spPr>
                <a:xfrm>
                  <a:off x="19821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65" name="Shape 265"/>
                <p:cNvSpPr/>
                <p:nvPr/>
              </p:nvSpPr>
              <p:spPr>
                <a:xfrm>
                  <a:off x="21573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66" name="Shape 266"/>
                <p:cNvSpPr/>
                <p:nvPr/>
              </p:nvSpPr>
              <p:spPr>
                <a:xfrm>
                  <a:off x="23325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67" name="Shape 267"/>
                <p:cNvSpPr/>
                <p:nvPr/>
              </p:nvSpPr>
              <p:spPr>
                <a:xfrm>
                  <a:off x="2507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</p:grpSp>
        </p:grpSp>
        <p:grpSp>
          <p:nvGrpSpPr>
            <p:cNvPr id="268" name="Shape 268"/>
            <p:cNvGrpSpPr/>
            <p:nvPr/>
          </p:nvGrpSpPr>
          <p:grpSpPr>
            <a:xfrm>
              <a:off x="4494300" y="40995"/>
              <a:ext cx="1770600" cy="587400"/>
              <a:chOff x="4494300" y="40995"/>
              <a:chExt cx="1770600" cy="587400"/>
            </a:xfrm>
          </p:grpSpPr>
          <p:sp>
            <p:nvSpPr>
              <p:cNvPr id="269" name="Shape 269"/>
              <p:cNvSpPr/>
              <p:nvPr/>
            </p:nvSpPr>
            <p:spPr>
              <a:xfrm>
                <a:off x="5545500" y="334695"/>
                <a:ext cx="3690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/>
                  <a:t>...</a:t>
                </a:r>
                <a:endParaRPr/>
              </a:p>
            </p:txBody>
          </p:sp>
          <p:grpSp>
            <p:nvGrpSpPr>
              <p:cNvPr id="270" name="Shape 270"/>
              <p:cNvGrpSpPr/>
              <p:nvPr/>
            </p:nvGrpSpPr>
            <p:grpSpPr>
              <a:xfrm>
                <a:off x="4494300" y="40995"/>
                <a:ext cx="369000" cy="587400"/>
                <a:chOff x="4494300" y="40995"/>
                <a:chExt cx="369000" cy="587400"/>
              </a:xfrm>
            </p:grpSpPr>
            <p:sp>
              <p:nvSpPr>
                <p:cNvPr id="271" name="Shape 271"/>
                <p:cNvSpPr/>
                <p:nvPr/>
              </p:nvSpPr>
              <p:spPr>
                <a:xfrm>
                  <a:off x="44943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Shape 272"/>
                <p:cNvSpPr txBox="1"/>
                <p:nvPr/>
              </p:nvSpPr>
              <p:spPr>
                <a:xfrm>
                  <a:off x="4519625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0</a:t>
                  </a:r>
                  <a:endParaRPr sz="1000"/>
                </a:p>
              </p:txBody>
            </p:sp>
          </p:grpSp>
          <p:grpSp>
            <p:nvGrpSpPr>
              <p:cNvPr id="273" name="Shape 273"/>
              <p:cNvGrpSpPr/>
              <p:nvPr/>
            </p:nvGrpSpPr>
            <p:grpSpPr>
              <a:xfrm>
                <a:off x="4844700" y="40995"/>
                <a:ext cx="369000" cy="587400"/>
                <a:chOff x="4844700" y="40995"/>
                <a:chExt cx="369000" cy="587400"/>
              </a:xfrm>
            </p:grpSpPr>
            <p:sp>
              <p:nvSpPr>
                <p:cNvPr id="274" name="Shape 274"/>
                <p:cNvSpPr/>
                <p:nvPr/>
              </p:nvSpPr>
              <p:spPr>
                <a:xfrm>
                  <a:off x="48447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" name="Shape 275"/>
                <p:cNvSpPr txBox="1"/>
                <p:nvPr/>
              </p:nvSpPr>
              <p:spPr>
                <a:xfrm>
                  <a:off x="49035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</a:t>
                  </a:r>
                  <a:endParaRPr sz="1000"/>
                </a:p>
              </p:txBody>
            </p:sp>
          </p:grpSp>
          <p:grpSp>
            <p:nvGrpSpPr>
              <p:cNvPr id="276" name="Shape 276"/>
              <p:cNvGrpSpPr/>
              <p:nvPr/>
            </p:nvGrpSpPr>
            <p:grpSpPr>
              <a:xfrm>
                <a:off x="5195100" y="40995"/>
                <a:ext cx="369000" cy="587400"/>
                <a:chOff x="5195100" y="40995"/>
                <a:chExt cx="369000" cy="587400"/>
              </a:xfrm>
            </p:grpSpPr>
            <p:sp>
              <p:nvSpPr>
                <p:cNvPr id="277" name="Shape 277"/>
                <p:cNvSpPr/>
                <p:nvPr/>
              </p:nvSpPr>
              <p:spPr>
                <a:xfrm>
                  <a:off x="51951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Shape 278"/>
                <p:cNvSpPr txBox="1"/>
                <p:nvPr/>
              </p:nvSpPr>
              <p:spPr>
                <a:xfrm>
                  <a:off x="52539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2</a:t>
                  </a:r>
                  <a:endParaRPr sz="1000"/>
                </a:p>
              </p:txBody>
            </p:sp>
          </p:grpSp>
          <p:grpSp>
            <p:nvGrpSpPr>
              <p:cNvPr id="279" name="Shape 279"/>
              <p:cNvGrpSpPr/>
              <p:nvPr/>
            </p:nvGrpSpPr>
            <p:grpSpPr>
              <a:xfrm>
                <a:off x="5895900" y="40995"/>
                <a:ext cx="369000" cy="587400"/>
                <a:chOff x="5895900" y="40995"/>
                <a:chExt cx="369000" cy="587400"/>
              </a:xfrm>
            </p:grpSpPr>
            <p:sp>
              <p:nvSpPr>
                <p:cNvPr id="280" name="Shape 280"/>
                <p:cNvSpPr/>
                <p:nvPr/>
              </p:nvSpPr>
              <p:spPr>
                <a:xfrm>
                  <a:off x="58959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" name="Shape 281"/>
                <p:cNvSpPr txBox="1"/>
                <p:nvPr/>
              </p:nvSpPr>
              <p:spPr>
                <a:xfrm>
                  <a:off x="5895900" y="40995"/>
                  <a:ext cx="3690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15</a:t>
                  </a:r>
                  <a:endParaRPr sz="1000"/>
                </a:p>
              </p:txBody>
            </p:sp>
          </p:grpSp>
        </p:grpSp>
      </p:grpSp>
      <p:grpSp>
        <p:nvGrpSpPr>
          <p:cNvPr id="282" name="Shape 282"/>
          <p:cNvGrpSpPr/>
          <p:nvPr/>
        </p:nvGrpSpPr>
        <p:grpSpPr>
          <a:xfrm>
            <a:off x="673525" y="1019775"/>
            <a:ext cx="3376075" cy="645900"/>
            <a:chOff x="2888825" y="35125"/>
            <a:chExt cx="3376075" cy="645900"/>
          </a:xfrm>
        </p:grpSpPr>
        <p:grpSp>
          <p:nvGrpSpPr>
            <p:cNvPr id="283" name="Shape 283"/>
            <p:cNvGrpSpPr/>
            <p:nvPr/>
          </p:nvGrpSpPr>
          <p:grpSpPr>
            <a:xfrm>
              <a:off x="2888825" y="35125"/>
              <a:ext cx="1547100" cy="645900"/>
              <a:chOff x="2888825" y="35125"/>
              <a:chExt cx="1547100" cy="645900"/>
            </a:xfrm>
          </p:grpSpPr>
          <p:sp>
            <p:nvSpPr>
              <p:cNvPr id="284" name="Shape 284"/>
              <p:cNvSpPr txBox="1"/>
              <p:nvPr/>
            </p:nvSpPr>
            <p:spPr>
              <a:xfrm>
                <a:off x="2888825" y="35125"/>
                <a:ext cx="1547100" cy="6459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000"/>
                  <a:t>Header</a:t>
                </a:r>
                <a:endParaRPr sz="1000"/>
              </a:p>
            </p:txBody>
          </p:sp>
          <p:grpSp>
            <p:nvGrpSpPr>
              <p:cNvPr id="285" name="Shape 285"/>
              <p:cNvGrpSpPr/>
              <p:nvPr/>
            </p:nvGrpSpPr>
            <p:grpSpPr>
              <a:xfrm>
                <a:off x="2937550" y="328825"/>
                <a:ext cx="1449950" cy="293700"/>
                <a:chOff x="1233025" y="739825"/>
                <a:chExt cx="1449950" cy="293700"/>
              </a:xfrm>
            </p:grpSpPr>
            <p:sp>
              <p:nvSpPr>
                <p:cNvPr id="286" name="Shape 286"/>
                <p:cNvSpPr/>
                <p:nvPr/>
              </p:nvSpPr>
              <p:spPr>
                <a:xfrm>
                  <a:off x="12330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1</a:t>
                  </a:r>
                  <a:endParaRPr sz="800"/>
                </a:p>
              </p:txBody>
            </p:sp>
            <p:sp>
              <p:nvSpPr>
                <p:cNvPr id="287" name="Shape 287"/>
                <p:cNvSpPr/>
                <p:nvPr/>
              </p:nvSpPr>
              <p:spPr>
                <a:xfrm>
                  <a:off x="14082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2</a:t>
                  </a:r>
                  <a:endParaRPr sz="800"/>
                </a:p>
              </p:txBody>
            </p:sp>
            <p:sp>
              <p:nvSpPr>
                <p:cNvPr id="288" name="Shape 288"/>
                <p:cNvSpPr/>
                <p:nvPr/>
              </p:nvSpPr>
              <p:spPr>
                <a:xfrm>
                  <a:off x="1631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2</a:t>
                  </a:r>
                  <a:endParaRPr sz="800"/>
                </a:p>
              </p:txBody>
            </p:sp>
            <p:sp>
              <p:nvSpPr>
                <p:cNvPr id="289" name="Shape 289"/>
                <p:cNvSpPr/>
                <p:nvPr/>
              </p:nvSpPr>
              <p:spPr>
                <a:xfrm>
                  <a:off x="18069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290" name="Shape 290"/>
                <p:cNvSpPr/>
                <p:nvPr/>
              </p:nvSpPr>
              <p:spPr>
                <a:xfrm>
                  <a:off x="19821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91" name="Shape 291"/>
                <p:cNvSpPr/>
                <p:nvPr/>
              </p:nvSpPr>
              <p:spPr>
                <a:xfrm>
                  <a:off x="21573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92" name="Shape 292"/>
                <p:cNvSpPr/>
                <p:nvPr/>
              </p:nvSpPr>
              <p:spPr>
                <a:xfrm>
                  <a:off x="23325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293" name="Shape 293"/>
                <p:cNvSpPr/>
                <p:nvPr/>
              </p:nvSpPr>
              <p:spPr>
                <a:xfrm>
                  <a:off x="2507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</p:grpSp>
        </p:grpSp>
        <p:grpSp>
          <p:nvGrpSpPr>
            <p:cNvPr id="294" name="Shape 294"/>
            <p:cNvGrpSpPr/>
            <p:nvPr/>
          </p:nvGrpSpPr>
          <p:grpSpPr>
            <a:xfrm>
              <a:off x="4494300" y="40995"/>
              <a:ext cx="1770600" cy="587400"/>
              <a:chOff x="4494300" y="40995"/>
              <a:chExt cx="1770600" cy="587400"/>
            </a:xfrm>
          </p:grpSpPr>
          <p:sp>
            <p:nvSpPr>
              <p:cNvPr id="295" name="Shape 295"/>
              <p:cNvSpPr/>
              <p:nvPr/>
            </p:nvSpPr>
            <p:spPr>
              <a:xfrm>
                <a:off x="5545500" y="334695"/>
                <a:ext cx="3690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/>
                  <a:t>...</a:t>
                </a:r>
                <a:endParaRPr/>
              </a:p>
            </p:txBody>
          </p:sp>
          <p:grpSp>
            <p:nvGrpSpPr>
              <p:cNvPr id="296" name="Shape 296"/>
              <p:cNvGrpSpPr/>
              <p:nvPr/>
            </p:nvGrpSpPr>
            <p:grpSpPr>
              <a:xfrm>
                <a:off x="4494300" y="40995"/>
                <a:ext cx="369000" cy="587400"/>
                <a:chOff x="4494300" y="40995"/>
                <a:chExt cx="369000" cy="587400"/>
              </a:xfrm>
            </p:grpSpPr>
            <p:sp>
              <p:nvSpPr>
                <p:cNvPr id="297" name="Shape 297"/>
                <p:cNvSpPr/>
                <p:nvPr/>
              </p:nvSpPr>
              <p:spPr>
                <a:xfrm>
                  <a:off x="44943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" name="Shape 298"/>
                <p:cNvSpPr txBox="1"/>
                <p:nvPr/>
              </p:nvSpPr>
              <p:spPr>
                <a:xfrm>
                  <a:off x="4519625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0</a:t>
                  </a:r>
                  <a:endParaRPr sz="1000"/>
                </a:p>
              </p:txBody>
            </p:sp>
          </p:grpSp>
          <p:grpSp>
            <p:nvGrpSpPr>
              <p:cNvPr id="299" name="Shape 299"/>
              <p:cNvGrpSpPr/>
              <p:nvPr/>
            </p:nvGrpSpPr>
            <p:grpSpPr>
              <a:xfrm>
                <a:off x="4844700" y="40995"/>
                <a:ext cx="369000" cy="587400"/>
                <a:chOff x="4844700" y="40995"/>
                <a:chExt cx="369000" cy="587400"/>
              </a:xfrm>
            </p:grpSpPr>
            <p:sp>
              <p:nvSpPr>
                <p:cNvPr id="300" name="Shape 300"/>
                <p:cNvSpPr/>
                <p:nvPr/>
              </p:nvSpPr>
              <p:spPr>
                <a:xfrm>
                  <a:off x="48447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" name="Shape 301"/>
                <p:cNvSpPr txBox="1"/>
                <p:nvPr/>
              </p:nvSpPr>
              <p:spPr>
                <a:xfrm>
                  <a:off x="49035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</a:t>
                  </a:r>
                  <a:endParaRPr sz="1000"/>
                </a:p>
              </p:txBody>
            </p:sp>
          </p:grpSp>
          <p:grpSp>
            <p:nvGrpSpPr>
              <p:cNvPr id="302" name="Shape 302"/>
              <p:cNvGrpSpPr/>
              <p:nvPr/>
            </p:nvGrpSpPr>
            <p:grpSpPr>
              <a:xfrm>
                <a:off x="5195100" y="40995"/>
                <a:ext cx="369000" cy="587400"/>
                <a:chOff x="5195100" y="40995"/>
                <a:chExt cx="369000" cy="587400"/>
              </a:xfrm>
            </p:grpSpPr>
            <p:sp>
              <p:nvSpPr>
                <p:cNvPr id="303" name="Shape 303"/>
                <p:cNvSpPr/>
                <p:nvPr/>
              </p:nvSpPr>
              <p:spPr>
                <a:xfrm>
                  <a:off x="51951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" name="Shape 304"/>
                <p:cNvSpPr txBox="1"/>
                <p:nvPr/>
              </p:nvSpPr>
              <p:spPr>
                <a:xfrm>
                  <a:off x="52539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2</a:t>
                  </a:r>
                  <a:endParaRPr sz="1000"/>
                </a:p>
              </p:txBody>
            </p:sp>
          </p:grpSp>
          <p:grpSp>
            <p:nvGrpSpPr>
              <p:cNvPr id="305" name="Shape 305"/>
              <p:cNvGrpSpPr/>
              <p:nvPr/>
            </p:nvGrpSpPr>
            <p:grpSpPr>
              <a:xfrm>
                <a:off x="5895900" y="40995"/>
                <a:ext cx="369000" cy="587400"/>
                <a:chOff x="5895900" y="40995"/>
                <a:chExt cx="369000" cy="587400"/>
              </a:xfrm>
            </p:grpSpPr>
            <p:sp>
              <p:nvSpPr>
                <p:cNvPr id="306" name="Shape 306"/>
                <p:cNvSpPr/>
                <p:nvPr/>
              </p:nvSpPr>
              <p:spPr>
                <a:xfrm>
                  <a:off x="58959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" name="Shape 307"/>
                <p:cNvSpPr txBox="1"/>
                <p:nvPr/>
              </p:nvSpPr>
              <p:spPr>
                <a:xfrm>
                  <a:off x="5895900" y="40995"/>
                  <a:ext cx="3690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15</a:t>
                  </a:r>
                  <a:endParaRPr sz="1000"/>
                </a:p>
              </p:txBody>
            </p:sp>
          </p:grpSp>
        </p:grpSp>
      </p:grpSp>
      <p:cxnSp>
        <p:nvCxnSpPr>
          <p:cNvPr id="308" name="Shape 308"/>
          <p:cNvCxnSpPr>
            <a:stCxn id="271" idx="2"/>
            <a:endCxn id="304" idx="0"/>
          </p:cNvCxnSpPr>
          <p:nvPr/>
        </p:nvCxnSpPr>
        <p:spPr>
          <a:xfrm flipH="1">
            <a:off x="3164338" y="771720"/>
            <a:ext cx="1509600" cy="25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Shape 309"/>
          <p:cNvCxnSpPr>
            <a:stCxn id="277" idx="2"/>
            <a:endCxn id="310" idx="0"/>
          </p:cNvCxnSpPr>
          <p:nvPr/>
        </p:nvCxnSpPr>
        <p:spPr>
          <a:xfrm>
            <a:off x="5374738" y="771720"/>
            <a:ext cx="771900" cy="25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0" name="Shape 310"/>
          <p:cNvSpPr txBox="1"/>
          <p:nvPr/>
        </p:nvSpPr>
        <p:spPr>
          <a:xfrm>
            <a:off x="5826450" y="1024425"/>
            <a:ext cx="640200" cy="4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8209</a:t>
            </a:r>
            <a:endParaRPr/>
          </a:p>
        </p:txBody>
      </p:sp>
      <p:cxnSp>
        <p:nvCxnSpPr>
          <p:cNvPr id="311" name="Shape 311"/>
          <p:cNvCxnSpPr>
            <a:stCxn id="297" idx="2"/>
          </p:cNvCxnSpPr>
          <p:nvPr/>
        </p:nvCxnSpPr>
        <p:spPr>
          <a:xfrm>
            <a:off x="2463500" y="1613045"/>
            <a:ext cx="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2" name="Shape 312"/>
          <p:cNvSpPr txBox="1"/>
          <p:nvPr/>
        </p:nvSpPr>
        <p:spPr>
          <a:xfrm>
            <a:off x="2079350" y="1899550"/>
            <a:ext cx="566400" cy="42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512</a:t>
            </a: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2883963" y="1899550"/>
            <a:ext cx="566400" cy="42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514</a:t>
            </a:r>
            <a:endParaRPr/>
          </a:p>
        </p:txBody>
      </p:sp>
      <p:cxnSp>
        <p:nvCxnSpPr>
          <p:cNvPr id="314" name="Shape 314"/>
          <p:cNvCxnSpPr>
            <a:stCxn id="303" idx="2"/>
            <a:endCxn id="313" idx="0"/>
          </p:cNvCxnSpPr>
          <p:nvPr/>
        </p:nvCxnSpPr>
        <p:spPr>
          <a:xfrm>
            <a:off x="3164300" y="1613045"/>
            <a:ext cx="300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5" name="Shape 315"/>
          <p:cNvSpPr txBox="1"/>
          <p:nvPr/>
        </p:nvSpPr>
        <p:spPr>
          <a:xfrm>
            <a:off x="3581288" y="1899550"/>
            <a:ext cx="566400" cy="42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527</a:t>
            </a:r>
            <a:endParaRPr/>
          </a:p>
        </p:txBody>
      </p:sp>
      <p:cxnSp>
        <p:nvCxnSpPr>
          <p:cNvPr id="316" name="Shape 316"/>
          <p:cNvCxnSpPr>
            <a:stCxn id="306" idx="2"/>
            <a:endCxn id="315" idx="0"/>
          </p:cNvCxnSpPr>
          <p:nvPr/>
        </p:nvCxnSpPr>
        <p:spPr>
          <a:xfrm flipH="1">
            <a:off x="3864500" y="1613045"/>
            <a:ext cx="600" cy="28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7" name="Shape 317"/>
          <p:cNvSpPr txBox="1"/>
          <p:nvPr/>
        </p:nvSpPr>
        <p:spPr>
          <a:xfrm>
            <a:off x="480200" y="1946500"/>
            <a:ext cx="1509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0000 0010 </a:t>
            </a:r>
            <a:r>
              <a:rPr b="1" lang="ko" u="sng"/>
              <a:t>0000</a:t>
            </a:r>
            <a:endParaRPr b="1" u="sng"/>
          </a:p>
        </p:txBody>
      </p:sp>
      <p:sp>
        <p:nvSpPr>
          <p:cNvPr id="318" name="Shape 318"/>
          <p:cNvSpPr txBox="1"/>
          <p:nvPr/>
        </p:nvSpPr>
        <p:spPr>
          <a:xfrm>
            <a:off x="7077300" y="-12"/>
            <a:ext cx="206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Insert new key 546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= 0000 0010 </a:t>
            </a:r>
            <a:r>
              <a:rPr b="1" lang="ko" u="sng">
                <a:solidFill>
                  <a:srgbClr val="FF0000"/>
                </a:solidFill>
              </a:rPr>
              <a:t>0010</a:t>
            </a:r>
            <a:r>
              <a:rPr b="1" lang="ko">
                <a:solidFill>
                  <a:srgbClr val="FF0000"/>
                </a:solidFill>
              </a:rPr>
              <a:t> 0010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Shape 323"/>
          <p:cNvGrpSpPr/>
          <p:nvPr/>
        </p:nvGrpSpPr>
        <p:grpSpPr>
          <a:xfrm>
            <a:off x="2883963" y="178450"/>
            <a:ext cx="3376075" cy="645900"/>
            <a:chOff x="2888825" y="35125"/>
            <a:chExt cx="3376075" cy="645900"/>
          </a:xfrm>
        </p:grpSpPr>
        <p:grpSp>
          <p:nvGrpSpPr>
            <p:cNvPr id="324" name="Shape 324"/>
            <p:cNvGrpSpPr/>
            <p:nvPr/>
          </p:nvGrpSpPr>
          <p:grpSpPr>
            <a:xfrm>
              <a:off x="2888825" y="35125"/>
              <a:ext cx="1547100" cy="645900"/>
              <a:chOff x="2888825" y="35125"/>
              <a:chExt cx="1547100" cy="645900"/>
            </a:xfrm>
          </p:grpSpPr>
          <p:sp>
            <p:nvSpPr>
              <p:cNvPr id="325" name="Shape 325"/>
              <p:cNvSpPr txBox="1"/>
              <p:nvPr/>
            </p:nvSpPr>
            <p:spPr>
              <a:xfrm>
                <a:off x="2888825" y="35125"/>
                <a:ext cx="1547100" cy="6459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000"/>
                  <a:t>Header</a:t>
                </a:r>
                <a:endParaRPr sz="1000"/>
              </a:p>
            </p:txBody>
          </p:sp>
          <p:grpSp>
            <p:nvGrpSpPr>
              <p:cNvPr id="326" name="Shape 326"/>
              <p:cNvGrpSpPr/>
              <p:nvPr/>
            </p:nvGrpSpPr>
            <p:grpSpPr>
              <a:xfrm>
                <a:off x="2937550" y="328825"/>
                <a:ext cx="1449950" cy="293700"/>
                <a:chOff x="1233025" y="739825"/>
                <a:chExt cx="1449950" cy="293700"/>
              </a:xfrm>
            </p:grpSpPr>
            <p:sp>
              <p:nvSpPr>
                <p:cNvPr id="327" name="Shape 327"/>
                <p:cNvSpPr/>
                <p:nvPr/>
              </p:nvSpPr>
              <p:spPr>
                <a:xfrm>
                  <a:off x="12330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328" name="Shape 328"/>
                <p:cNvSpPr/>
                <p:nvPr/>
              </p:nvSpPr>
              <p:spPr>
                <a:xfrm>
                  <a:off x="14082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329" name="Shape 329"/>
                <p:cNvSpPr/>
                <p:nvPr/>
              </p:nvSpPr>
              <p:spPr>
                <a:xfrm>
                  <a:off x="1631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330" name="Shape 330"/>
                <p:cNvSpPr/>
                <p:nvPr/>
              </p:nvSpPr>
              <p:spPr>
                <a:xfrm>
                  <a:off x="18069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331" name="Shape 331"/>
                <p:cNvSpPr/>
                <p:nvPr/>
              </p:nvSpPr>
              <p:spPr>
                <a:xfrm>
                  <a:off x="19821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332" name="Shape 332"/>
                <p:cNvSpPr/>
                <p:nvPr/>
              </p:nvSpPr>
              <p:spPr>
                <a:xfrm>
                  <a:off x="21573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333" name="Shape 333"/>
                <p:cNvSpPr/>
                <p:nvPr/>
              </p:nvSpPr>
              <p:spPr>
                <a:xfrm>
                  <a:off x="23325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334" name="Shape 334"/>
                <p:cNvSpPr/>
                <p:nvPr/>
              </p:nvSpPr>
              <p:spPr>
                <a:xfrm>
                  <a:off x="2507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</p:grpSp>
        </p:grpSp>
        <p:grpSp>
          <p:nvGrpSpPr>
            <p:cNvPr id="335" name="Shape 335"/>
            <p:cNvGrpSpPr/>
            <p:nvPr/>
          </p:nvGrpSpPr>
          <p:grpSpPr>
            <a:xfrm>
              <a:off x="4494300" y="40995"/>
              <a:ext cx="1770600" cy="587400"/>
              <a:chOff x="4494300" y="40995"/>
              <a:chExt cx="1770600" cy="587400"/>
            </a:xfrm>
          </p:grpSpPr>
          <p:sp>
            <p:nvSpPr>
              <p:cNvPr id="336" name="Shape 336"/>
              <p:cNvSpPr/>
              <p:nvPr/>
            </p:nvSpPr>
            <p:spPr>
              <a:xfrm>
                <a:off x="5545500" y="334695"/>
                <a:ext cx="3690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/>
                  <a:t>...</a:t>
                </a:r>
                <a:endParaRPr/>
              </a:p>
            </p:txBody>
          </p:sp>
          <p:grpSp>
            <p:nvGrpSpPr>
              <p:cNvPr id="337" name="Shape 337"/>
              <p:cNvGrpSpPr/>
              <p:nvPr/>
            </p:nvGrpSpPr>
            <p:grpSpPr>
              <a:xfrm>
                <a:off x="4494300" y="40995"/>
                <a:ext cx="369000" cy="587400"/>
                <a:chOff x="4494300" y="40995"/>
                <a:chExt cx="369000" cy="587400"/>
              </a:xfrm>
            </p:grpSpPr>
            <p:sp>
              <p:nvSpPr>
                <p:cNvPr id="338" name="Shape 338"/>
                <p:cNvSpPr/>
                <p:nvPr/>
              </p:nvSpPr>
              <p:spPr>
                <a:xfrm>
                  <a:off x="44943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" name="Shape 339"/>
                <p:cNvSpPr txBox="1"/>
                <p:nvPr/>
              </p:nvSpPr>
              <p:spPr>
                <a:xfrm>
                  <a:off x="4519625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0</a:t>
                  </a:r>
                  <a:endParaRPr sz="1000"/>
                </a:p>
              </p:txBody>
            </p:sp>
          </p:grpSp>
          <p:grpSp>
            <p:nvGrpSpPr>
              <p:cNvPr id="340" name="Shape 340"/>
              <p:cNvGrpSpPr/>
              <p:nvPr/>
            </p:nvGrpSpPr>
            <p:grpSpPr>
              <a:xfrm>
                <a:off x="4844700" y="40995"/>
                <a:ext cx="369000" cy="587400"/>
                <a:chOff x="4844700" y="40995"/>
                <a:chExt cx="369000" cy="587400"/>
              </a:xfrm>
            </p:grpSpPr>
            <p:sp>
              <p:nvSpPr>
                <p:cNvPr id="341" name="Shape 341"/>
                <p:cNvSpPr/>
                <p:nvPr/>
              </p:nvSpPr>
              <p:spPr>
                <a:xfrm>
                  <a:off x="48447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" name="Shape 342"/>
                <p:cNvSpPr txBox="1"/>
                <p:nvPr/>
              </p:nvSpPr>
              <p:spPr>
                <a:xfrm>
                  <a:off x="49035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</a:t>
                  </a:r>
                  <a:endParaRPr sz="1000"/>
                </a:p>
              </p:txBody>
            </p:sp>
          </p:grpSp>
          <p:grpSp>
            <p:nvGrpSpPr>
              <p:cNvPr id="343" name="Shape 343"/>
              <p:cNvGrpSpPr/>
              <p:nvPr/>
            </p:nvGrpSpPr>
            <p:grpSpPr>
              <a:xfrm>
                <a:off x="5195100" y="40995"/>
                <a:ext cx="369000" cy="587400"/>
                <a:chOff x="5195100" y="40995"/>
                <a:chExt cx="369000" cy="587400"/>
              </a:xfrm>
            </p:grpSpPr>
            <p:sp>
              <p:nvSpPr>
                <p:cNvPr id="344" name="Shape 344"/>
                <p:cNvSpPr/>
                <p:nvPr/>
              </p:nvSpPr>
              <p:spPr>
                <a:xfrm>
                  <a:off x="51951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Shape 345"/>
                <p:cNvSpPr txBox="1"/>
                <p:nvPr/>
              </p:nvSpPr>
              <p:spPr>
                <a:xfrm>
                  <a:off x="52539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2</a:t>
                  </a:r>
                  <a:endParaRPr sz="1000"/>
                </a:p>
              </p:txBody>
            </p:sp>
          </p:grpSp>
          <p:grpSp>
            <p:nvGrpSpPr>
              <p:cNvPr id="346" name="Shape 346"/>
              <p:cNvGrpSpPr/>
              <p:nvPr/>
            </p:nvGrpSpPr>
            <p:grpSpPr>
              <a:xfrm>
                <a:off x="5895900" y="40995"/>
                <a:ext cx="369000" cy="587400"/>
                <a:chOff x="5895900" y="40995"/>
                <a:chExt cx="369000" cy="587400"/>
              </a:xfrm>
            </p:grpSpPr>
            <p:sp>
              <p:nvSpPr>
                <p:cNvPr id="347" name="Shape 347"/>
                <p:cNvSpPr/>
                <p:nvPr/>
              </p:nvSpPr>
              <p:spPr>
                <a:xfrm>
                  <a:off x="58959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" name="Shape 348"/>
                <p:cNvSpPr txBox="1"/>
                <p:nvPr/>
              </p:nvSpPr>
              <p:spPr>
                <a:xfrm>
                  <a:off x="5895900" y="40995"/>
                  <a:ext cx="3690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15</a:t>
                  </a:r>
                  <a:endParaRPr sz="1000"/>
                </a:p>
              </p:txBody>
            </p:sp>
          </p:grpSp>
        </p:grpSp>
      </p:grpSp>
      <p:cxnSp>
        <p:nvCxnSpPr>
          <p:cNvPr id="349" name="Shape 349"/>
          <p:cNvCxnSpPr>
            <a:stCxn id="338" idx="2"/>
            <a:endCxn id="350" idx="0"/>
          </p:cNvCxnSpPr>
          <p:nvPr/>
        </p:nvCxnSpPr>
        <p:spPr>
          <a:xfrm flipH="1">
            <a:off x="3132238" y="771720"/>
            <a:ext cx="1541700" cy="226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1" name="Shape 351"/>
          <p:cNvCxnSpPr>
            <a:stCxn id="344" idx="2"/>
            <a:endCxn id="352" idx="0"/>
          </p:cNvCxnSpPr>
          <p:nvPr/>
        </p:nvCxnSpPr>
        <p:spPr>
          <a:xfrm>
            <a:off x="5374738" y="771720"/>
            <a:ext cx="0" cy="17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2" name="Shape 352"/>
          <p:cNvSpPr txBox="1"/>
          <p:nvPr/>
        </p:nvSpPr>
        <p:spPr>
          <a:xfrm>
            <a:off x="5054650" y="949625"/>
            <a:ext cx="640200" cy="4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8209</a:t>
            </a:r>
            <a:endParaRPr/>
          </a:p>
        </p:txBody>
      </p:sp>
      <p:grpSp>
        <p:nvGrpSpPr>
          <p:cNvPr id="353" name="Shape 353"/>
          <p:cNvGrpSpPr/>
          <p:nvPr/>
        </p:nvGrpSpPr>
        <p:grpSpPr>
          <a:xfrm>
            <a:off x="448175" y="3025950"/>
            <a:ext cx="3667488" cy="1304575"/>
            <a:chOff x="480200" y="1318575"/>
            <a:chExt cx="3667488" cy="1304575"/>
          </a:xfrm>
        </p:grpSpPr>
        <p:grpSp>
          <p:nvGrpSpPr>
            <p:cNvPr id="354" name="Shape 354"/>
            <p:cNvGrpSpPr/>
            <p:nvPr/>
          </p:nvGrpSpPr>
          <p:grpSpPr>
            <a:xfrm>
              <a:off x="673525" y="1318575"/>
              <a:ext cx="3376075" cy="645900"/>
              <a:chOff x="2888825" y="35125"/>
              <a:chExt cx="3376075" cy="645900"/>
            </a:xfrm>
          </p:grpSpPr>
          <p:grpSp>
            <p:nvGrpSpPr>
              <p:cNvPr id="355" name="Shape 355"/>
              <p:cNvGrpSpPr/>
              <p:nvPr/>
            </p:nvGrpSpPr>
            <p:grpSpPr>
              <a:xfrm>
                <a:off x="2888825" y="35125"/>
                <a:ext cx="1547100" cy="645900"/>
                <a:chOff x="2888825" y="35125"/>
                <a:chExt cx="1547100" cy="645900"/>
              </a:xfrm>
            </p:grpSpPr>
            <p:sp>
              <p:nvSpPr>
                <p:cNvPr id="356" name="Shape 356"/>
                <p:cNvSpPr txBox="1"/>
                <p:nvPr/>
              </p:nvSpPr>
              <p:spPr>
                <a:xfrm>
                  <a:off x="2888825" y="35125"/>
                  <a:ext cx="1547100" cy="6459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Header</a:t>
                  </a:r>
                  <a:endParaRPr sz="1000"/>
                </a:p>
              </p:txBody>
            </p:sp>
            <p:grpSp>
              <p:nvGrpSpPr>
                <p:cNvPr id="357" name="Shape 357"/>
                <p:cNvGrpSpPr/>
                <p:nvPr/>
              </p:nvGrpSpPr>
              <p:grpSpPr>
                <a:xfrm>
                  <a:off x="2937550" y="328825"/>
                  <a:ext cx="1449950" cy="293700"/>
                  <a:chOff x="1233025" y="739825"/>
                  <a:chExt cx="1449950" cy="293700"/>
                </a:xfrm>
              </p:grpSpPr>
              <p:sp>
                <p:nvSpPr>
                  <p:cNvPr id="358" name="Shape 358"/>
                  <p:cNvSpPr/>
                  <p:nvPr/>
                </p:nvSpPr>
                <p:spPr>
                  <a:xfrm>
                    <a:off x="12330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1</a:t>
                    </a:r>
                    <a:endParaRPr sz="800"/>
                  </a:p>
                </p:txBody>
              </p:sp>
              <p:sp>
                <p:nvSpPr>
                  <p:cNvPr id="359" name="Shape 359"/>
                  <p:cNvSpPr/>
                  <p:nvPr/>
                </p:nvSpPr>
                <p:spPr>
                  <a:xfrm>
                    <a:off x="14082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2</a:t>
                    </a:r>
                    <a:endParaRPr sz="800"/>
                  </a:p>
                </p:txBody>
              </p:sp>
              <p:sp>
                <p:nvSpPr>
                  <p:cNvPr id="360" name="Shape 360"/>
                  <p:cNvSpPr/>
                  <p:nvPr/>
                </p:nvSpPr>
                <p:spPr>
                  <a:xfrm>
                    <a:off x="1631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2</a:t>
                    </a:r>
                    <a:endParaRPr sz="800"/>
                  </a:p>
                </p:txBody>
              </p:sp>
              <p:sp>
                <p:nvSpPr>
                  <p:cNvPr id="361" name="Shape 361"/>
                  <p:cNvSpPr/>
                  <p:nvPr/>
                </p:nvSpPr>
                <p:spPr>
                  <a:xfrm>
                    <a:off x="18069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0</a:t>
                    </a:r>
                    <a:endParaRPr sz="800"/>
                  </a:p>
                </p:txBody>
              </p:sp>
              <p:sp>
                <p:nvSpPr>
                  <p:cNvPr id="362" name="Shape 362"/>
                  <p:cNvSpPr/>
                  <p:nvPr/>
                </p:nvSpPr>
                <p:spPr>
                  <a:xfrm>
                    <a:off x="19821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363" name="Shape 363"/>
                  <p:cNvSpPr/>
                  <p:nvPr/>
                </p:nvSpPr>
                <p:spPr>
                  <a:xfrm>
                    <a:off x="21573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364" name="Shape 364"/>
                  <p:cNvSpPr/>
                  <p:nvPr/>
                </p:nvSpPr>
                <p:spPr>
                  <a:xfrm>
                    <a:off x="23325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365" name="Shape 365"/>
                  <p:cNvSpPr/>
                  <p:nvPr/>
                </p:nvSpPr>
                <p:spPr>
                  <a:xfrm>
                    <a:off x="2507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</p:grpSp>
          </p:grpSp>
          <p:grpSp>
            <p:nvGrpSpPr>
              <p:cNvPr id="366" name="Shape 366"/>
              <p:cNvGrpSpPr/>
              <p:nvPr/>
            </p:nvGrpSpPr>
            <p:grpSpPr>
              <a:xfrm>
                <a:off x="4494300" y="40995"/>
                <a:ext cx="1770600" cy="587400"/>
                <a:chOff x="4494300" y="40995"/>
                <a:chExt cx="1770600" cy="587400"/>
              </a:xfrm>
            </p:grpSpPr>
            <p:sp>
              <p:nvSpPr>
                <p:cNvPr id="367" name="Shape 367"/>
                <p:cNvSpPr/>
                <p:nvPr/>
              </p:nvSpPr>
              <p:spPr>
                <a:xfrm>
                  <a:off x="55455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/>
                    <a:t>...</a:t>
                  </a:r>
                  <a:endParaRPr/>
                </a:p>
              </p:txBody>
            </p:sp>
            <p:grpSp>
              <p:nvGrpSpPr>
                <p:cNvPr id="368" name="Shape 368"/>
                <p:cNvGrpSpPr/>
                <p:nvPr/>
              </p:nvGrpSpPr>
              <p:grpSpPr>
                <a:xfrm>
                  <a:off x="4494300" y="40995"/>
                  <a:ext cx="369000" cy="587400"/>
                  <a:chOff x="4494300" y="40995"/>
                  <a:chExt cx="369000" cy="587400"/>
                </a:xfrm>
              </p:grpSpPr>
              <p:sp>
                <p:nvSpPr>
                  <p:cNvPr id="369" name="Shape 369"/>
                  <p:cNvSpPr/>
                  <p:nvPr/>
                </p:nvSpPr>
                <p:spPr>
                  <a:xfrm>
                    <a:off x="44943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0" name="Shape 370"/>
                  <p:cNvSpPr txBox="1"/>
                  <p:nvPr/>
                </p:nvSpPr>
                <p:spPr>
                  <a:xfrm>
                    <a:off x="4519625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0</a:t>
                    </a:r>
                    <a:endParaRPr sz="1000"/>
                  </a:p>
                </p:txBody>
              </p:sp>
            </p:grpSp>
            <p:grpSp>
              <p:nvGrpSpPr>
                <p:cNvPr id="371" name="Shape 371"/>
                <p:cNvGrpSpPr/>
                <p:nvPr/>
              </p:nvGrpSpPr>
              <p:grpSpPr>
                <a:xfrm>
                  <a:off x="4844700" y="40995"/>
                  <a:ext cx="369000" cy="587400"/>
                  <a:chOff x="4844700" y="40995"/>
                  <a:chExt cx="369000" cy="587400"/>
                </a:xfrm>
              </p:grpSpPr>
              <p:sp>
                <p:nvSpPr>
                  <p:cNvPr id="372" name="Shape 372"/>
                  <p:cNvSpPr/>
                  <p:nvPr/>
                </p:nvSpPr>
                <p:spPr>
                  <a:xfrm>
                    <a:off x="4844700" y="334695"/>
                    <a:ext cx="3690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3" name="Shape 373"/>
                  <p:cNvSpPr txBox="1"/>
                  <p:nvPr/>
                </p:nvSpPr>
                <p:spPr>
                  <a:xfrm>
                    <a:off x="49035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</a:t>
                    </a:r>
                    <a:endParaRPr sz="1000"/>
                  </a:p>
                </p:txBody>
              </p:sp>
            </p:grpSp>
            <p:grpSp>
              <p:nvGrpSpPr>
                <p:cNvPr id="374" name="Shape 374"/>
                <p:cNvGrpSpPr/>
                <p:nvPr/>
              </p:nvGrpSpPr>
              <p:grpSpPr>
                <a:xfrm>
                  <a:off x="5195100" y="40995"/>
                  <a:ext cx="369000" cy="587400"/>
                  <a:chOff x="5195100" y="40995"/>
                  <a:chExt cx="369000" cy="587400"/>
                </a:xfrm>
              </p:grpSpPr>
              <p:sp>
                <p:nvSpPr>
                  <p:cNvPr id="375" name="Shape 375"/>
                  <p:cNvSpPr/>
                  <p:nvPr/>
                </p:nvSpPr>
                <p:spPr>
                  <a:xfrm>
                    <a:off x="51951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0" name="Shape 350"/>
                  <p:cNvSpPr txBox="1"/>
                  <p:nvPr/>
                </p:nvSpPr>
                <p:spPr>
                  <a:xfrm>
                    <a:off x="52539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2</a:t>
                    </a:r>
                    <a:endParaRPr sz="1000"/>
                  </a:p>
                </p:txBody>
              </p:sp>
            </p:grpSp>
            <p:grpSp>
              <p:nvGrpSpPr>
                <p:cNvPr id="376" name="Shape 376"/>
                <p:cNvGrpSpPr/>
                <p:nvPr/>
              </p:nvGrpSpPr>
              <p:grpSpPr>
                <a:xfrm>
                  <a:off x="5895900" y="40995"/>
                  <a:ext cx="369000" cy="587400"/>
                  <a:chOff x="5895900" y="40995"/>
                  <a:chExt cx="369000" cy="587400"/>
                </a:xfrm>
              </p:grpSpPr>
              <p:sp>
                <p:nvSpPr>
                  <p:cNvPr id="377" name="Shape 377"/>
                  <p:cNvSpPr/>
                  <p:nvPr/>
                </p:nvSpPr>
                <p:spPr>
                  <a:xfrm>
                    <a:off x="58959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8" name="Shape 378"/>
                  <p:cNvSpPr txBox="1"/>
                  <p:nvPr/>
                </p:nvSpPr>
                <p:spPr>
                  <a:xfrm>
                    <a:off x="5895900" y="40995"/>
                    <a:ext cx="3690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15</a:t>
                    </a:r>
                    <a:endParaRPr sz="1000"/>
                  </a:p>
                </p:txBody>
              </p:sp>
            </p:grpSp>
          </p:grpSp>
        </p:grpSp>
        <p:cxnSp>
          <p:nvCxnSpPr>
            <p:cNvPr id="379" name="Shape 379"/>
            <p:cNvCxnSpPr>
              <a:stCxn id="369" idx="2"/>
            </p:cNvCxnSpPr>
            <p:nvPr/>
          </p:nvCxnSpPr>
          <p:spPr>
            <a:xfrm>
              <a:off x="2463500" y="1911845"/>
              <a:ext cx="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80" name="Shape 380"/>
            <p:cNvSpPr txBox="1"/>
            <p:nvPr/>
          </p:nvSpPr>
          <p:spPr>
            <a:xfrm>
              <a:off x="2079350" y="2198350"/>
              <a:ext cx="566400" cy="42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512</a:t>
              </a:r>
              <a:endParaRPr/>
            </a:p>
          </p:txBody>
        </p:sp>
        <p:sp>
          <p:nvSpPr>
            <p:cNvPr id="381" name="Shape 381"/>
            <p:cNvSpPr txBox="1"/>
            <p:nvPr/>
          </p:nvSpPr>
          <p:spPr>
            <a:xfrm>
              <a:off x="2883963" y="2198350"/>
              <a:ext cx="566400" cy="42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514</a:t>
              </a:r>
              <a:endParaRPr/>
            </a:p>
          </p:txBody>
        </p:sp>
        <p:cxnSp>
          <p:nvCxnSpPr>
            <p:cNvPr id="382" name="Shape 382"/>
            <p:cNvCxnSpPr>
              <a:stCxn id="375" idx="2"/>
              <a:endCxn id="381" idx="0"/>
            </p:cNvCxnSpPr>
            <p:nvPr/>
          </p:nvCxnSpPr>
          <p:spPr>
            <a:xfrm>
              <a:off x="3164300" y="1911845"/>
              <a:ext cx="30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83" name="Shape 383"/>
            <p:cNvSpPr txBox="1"/>
            <p:nvPr/>
          </p:nvSpPr>
          <p:spPr>
            <a:xfrm>
              <a:off x="3581288" y="2198350"/>
              <a:ext cx="566400" cy="42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527</a:t>
              </a:r>
              <a:endParaRPr/>
            </a:p>
          </p:txBody>
        </p:sp>
        <p:cxnSp>
          <p:nvCxnSpPr>
            <p:cNvPr id="384" name="Shape 384"/>
            <p:cNvCxnSpPr>
              <a:stCxn id="377" idx="2"/>
              <a:endCxn id="383" idx="0"/>
            </p:cNvCxnSpPr>
            <p:nvPr/>
          </p:nvCxnSpPr>
          <p:spPr>
            <a:xfrm flipH="1">
              <a:off x="3864500" y="1911845"/>
              <a:ext cx="6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85" name="Shape 385"/>
            <p:cNvSpPr txBox="1"/>
            <p:nvPr/>
          </p:nvSpPr>
          <p:spPr>
            <a:xfrm>
              <a:off x="480200" y="2245300"/>
              <a:ext cx="150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/>
                <a:t>0000 0010 0000</a:t>
              </a:r>
              <a:endParaRPr b="1"/>
            </a:p>
          </p:txBody>
        </p:sp>
      </p:grpSp>
      <p:sp>
        <p:nvSpPr>
          <p:cNvPr id="386" name="Shape 386"/>
          <p:cNvSpPr txBox="1"/>
          <p:nvPr/>
        </p:nvSpPr>
        <p:spPr>
          <a:xfrm>
            <a:off x="7077300" y="-12"/>
            <a:ext cx="206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Insert new key 546</a:t>
            </a:r>
            <a:endParaRPr b="1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= 0000 0010 0010 0010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1. Allocate new parent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387" name="Shape 387"/>
          <p:cNvCxnSpPr>
            <a:stCxn id="388" idx="2"/>
            <a:endCxn id="350" idx="0"/>
          </p:cNvCxnSpPr>
          <p:nvPr/>
        </p:nvCxnSpPr>
        <p:spPr>
          <a:xfrm>
            <a:off x="2238138" y="1756158"/>
            <a:ext cx="894000" cy="127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9" name="Shape 389"/>
          <p:cNvSpPr/>
          <p:nvPr/>
        </p:nvSpPr>
        <p:spPr>
          <a:xfrm>
            <a:off x="194013" y="949625"/>
            <a:ext cx="3884400" cy="166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Shape 390"/>
          <p:cNvGrpSpPr/>
          <p:nvPr/>
        </p:nvGrpSpPr>
        <p:grpSpPr>
          <a:xfrm>
            <a:off x="448163" y="1162888"/>
            <a:ext cx="3376075" cy="1344475"/>
            <a:chOff x="4348913" y="1675425"/>
            <a:chExt cx="3376075" cy="1344475"/>
          </a:xfrm>
        </p:grpSpPr>
        <p:grpSp>
          <p:nvGrpSpPr>
            <p:cNvPr id="391" name="Shape 391"/>
            <p:cNvGrpSpPr/>
            <p:nvPr/>
          </p:nvGrpSpPr>
          <p:grpSpPr>
            <a:xfrm>
              <a:off x="4348913" y="1675425"/>
              <a:ext cx="3376075" cy="645900"/>
              <a:chOff x="2888825" y="35125"/>
              <a:chExt cx="3376075" cy="645900"/>
            </a:xfrm>
          </p:grpSpPr>
          <p:grpSp>
            <p:nvGrpSpPr>
              <p:cNvPr id="392" name="Shape 392"/>
              <p:cNvGrpSpPr/>
              <p:nvPr/>
            </p:nvGrpSpPr>
            <p:grpSpPr>
              <a:xfrm>
                <a:off x="2888825" y="35125"/>
                <a:ext cx="1547100" cy="645900"/>
                <a:chOff x="2888825" y="35125"/>
                <a:chExt cx="1547100" cy="645900"/>
              </a:xfrm>
            </p:grpSpPr>
            <p:sp>
              <p:nvSpPr>
                <p:cNvPr id="393" name="Shape 393"/>
                <p:cNvSpPr txBox="1"/>
                <p:nvPr/>
              </p:nvSpPr>
              <p:spPr>
                <a:xfrm>
                  <a:off x="2888825" y="35125"/>
                  <a:ext cx="1547100" cy="6459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Header</a:t>
                  </a:r>
                  <a:endParaRPr sz="1000"/>
                </a:p>
              </p:txBody>
            </p:sp>
            <p:grpSp>
              <p:nvGrpSpPr>
                <p:cNvPr id="394" name="Shape 394"/>
                <p:cNvGrpSpPr/>
                <p:nvPr/>
              </p:nvGrpSpPr>
              <p:grpSpPr>
                <a:xfrm>
                  <a:off x="2937550" y="328825"/>
                  <a:ext cx="1449950" cy="293700"/>
                  <a:chOff x="1233025" y="739825"/>
                  <a:chExt cx="1449950" cy="293700"/>
                </a:xfrm>
              </p:grpSpPr>
              <p:sp>
                <p:nvSpPr>
                  <p:cNvPr id="395" name="Shape 395"/>
                  <p:cNvSpPr/>
                  <p:nvPr/>
                </p:nvSpPr>
                <p:spPr>
                  <a:xfrm>
                    <a:off x="12330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1</a:t>
                    </a:r>
                    <a:endParaRPr sz="800"/>
                  </a:p>
                </p:txBody>
              </p:sp>
              <p:sp>
                <p:nvSpPr>
                  <p:cNvPr id="396" name="Shape 396"/>
                  <p:cNvSpPr/>
                  <p:nvPr/>
                </p:nvSpPr>
                <p:spPr>
                  <a:xfrm>
                    <a:off x="14082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1</a:t>
                    </a:r>
                    <a:endParaRPr sz="800"/>
                  </a:p>
                </p:txBody>
              </p:sp>
              <p:sp>
                <p:nvSpPr>
                  <p:cNvPr id="397" name="Shape 397"/>
                  <p:cNvSpPr/>
                  <p:nvPr/>
                </p:nvSpPr>
                <p:spPr>
                  <a:xfrm>
                    <a:off x="1631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2</a:t>
                    </a:r>
                    <a:endParaRPr sz="800"/>
                  </a:p>
                </p:txBody>
              </p:sp>
              <p:sp>
                <p:nvSpPr>
                  <p:cNvPr id="398" name="Shape 398"/>
                  <p:cNvSpPr/>
                  <p:nvPr/>
                </p:nvSpPr>
                <p:spPr>
                  <a:xfrm>
                    <a:off x="18069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399" name="Shape 399"/>
                  <p:cNvSpPr/>
                  <p:nvPr/>
                </p:nvSpPr>
                <p:spPr>
                  <a:xfrm>
                    <a:off x="19821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400" name="Shape 400"/>
                  <p:cNvSpPr/>
                  <p:nvPr/>
                </p:nvSpPr>
                <p:spPr>
                  <a:xfrm>
                    <a:off x="21573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401" name="Shape 401"/>
                  <p:cNvSpPr/>
                  <p:nvPr/>
                </p:nvSpPr>
                <p:spPr>
                  <a:xfrm>
                    <a:off x="23325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402" name="Shape 402"/>
                  <p:cNvSpPr/>
                  <p:nvPr/>
                </p:nvSpPr>
                <p:spPr>
                  <a:xfrm>
                    <a:off x="2507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</p:grpSp>
          </p:grpSp>
          <p:grpSp>
            <p:nvGrpSpPr>
              <p:cNvPr id="403" name="Shape 403"/>
              <p:cNvGrpSpPr/>
              <p:nvPr/>
            </p:nvGrpSpPr>
            <p:grpSpPr>
              <a:xfrm>
                <a:off x="4494300" y="40995"/>
                <a:ext cx="1770600" cy="587400"/>
                <a:chOff x="4494300" y="40995"/>
                <a:chExt cx="1770600" cy="587400"/>
              </a:xfrm>
            </p:grpSpPr>
            <p:sp>
              <p:nvSpPr>
                <p:cNvPr id="404" name="Shape 404"/>
                <p:cNvSpPr/>
                <p:nvPr/>
              </p:nvSpPr>
              <p:spPr>
                <a:xfrm>
                  <a:off x="55455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/>
                    <a:t>...</a:t>
                  </a:r>
                  <a:endParaRPr/>
                </a:p>
              </p:txBody>
            </p:sp>
            <p:grpSp>
              <p:nvGrpSpPr>
                <p:cNvPr id="405" name="Shape 405"/>
                <p:cNvGrpSpPr/>
                <p:nvPr/>
              </p:nvGrpSpPr>
              <p:grpSpPr>
                <a:xfrm>
                  <a:off x="4494300" y="40995"/>
                  <a:ext cx="369000" cy="587400"/>
                  <a:chOff x="4494300" y="40995"/>
                  <a:chExt cx="369000" cy="587400"/>
                </a:xfrm>
              </p:grpSpPr>
              <p:sp>
                <p:nvSpPr>
                  <p:cNvPr id="388" name="Shape 388"/>
                  <p:cNvSpPr/>
                  <p:nvPr/>
                </p:nvSpPr>
                <p:spPr>
                  <a:xfrm>
                    <a:off x="44943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6" name="Shape 406"/>
                  <p:cNvSpPr txBox="1"/>
                  <p:nvPr/>
                </p:nvSpPr>
                <p:spPr>
                  <a:xfrm>
                    <a:off x="4519625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0</a:t>
                    </a:r>
                    <a:endParaRPr sz="1000"/>
                  </a:p>
                </p:txBody>
              </p:sp>
            </p:grpSp>
            <p:grpSp>
              <p:nvGrpSpPr>
                <p:cNvPr id="407" name="Shape 407"/>
                <p:cNvGrpSpPr/>
                <p:nvPr/>
              </p:nvGrpSpPr>
              <p:grpSpPr>
                <a:xfrm>
                  <a:off x="4844700" y="40995"/>
                  <a:ext cx="369000" cy="587400"/>
                  <a:chOff x="4844700" y="40995"/>
                  <a:chExt cx="369000" cy="587400"/>
                </a:xfrm>
              </p:grpSpPr>
              <p:sp>
                <p:nvSpPr>
                  <p:cNvPr id="408" name="Shape 408"/>
                  <p:cNvSpPr/>
                  <p:nvPr/>
                </p:nvSpPr>
                <p:spPr>
                  <a:xfrm>
                    <a:off x="4844700" y="334695"/>
                    <a:ext cx="3690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9" name="Shape 409"/>
                  <p:cNvSpPr txBox="1"/>
                  <p:nvPr/>
                </p:nvSpPr>
                <p:spPr>
                  <a:xfrm>
                    <a:off x="49035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</a:t>
                    </a:r>
                    <a:endParaRPr sz="1000"/>
                  </a:p>
                </p:txBody>
              </p:sp>
            </p:grpSp>
            <p:grpSp>
              <p:nvGrpSpPr>
                <p:cNvPr id="410" name="Shape 410"/>
                <p:cNvGrpSpPr/>
                <p:nvPr/>
              </p:nvGrpSpPr>
              <p:grpSpPr>
                <a:xfrm>
                  <a:off x="5195100" y="40995"/>
                  <a:ext cx="369000" cy="587400"/>
                  <a:chOff x="5195100" y="40995"/>
                  <a:chExt cx="369000" cy="587400"/>
                </a:xfrm>
              </p:grpSpPr>
              <p:sp>
                <p:nvSpPr>
                  <p:cNvPr id="411" name="Shape 411"/>
                  <p:cNvSpPr/>
                  <p:nvPr/>
                </p:nvSpPr>
                <p:spPr>
                  <a:xfrm>
                    <a:off x="51951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2" name="Shape 412"/>
                  <p:cNvSpPr txBox="1"/>
                  <p:nvPr/>
                </p:nvSpPr>
                <p:spPr>
                  <a:xfrm>
                    <a:off x="52539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2</a:t>
                    </a:r>
                    <a:endParaRPr sz="1000"/>
                  </a:p>
                </p:txBody>
              </p:sp>
            </p:grpSp>
            <p:grpSp>
              <p:nvGrpSpPr>
                <p:cNvPr id="413" name="Shape 413"/>
                <p:cNvGrpSpPr/>
                <p:nvPr/>
              </p:nvGrpSpPr>
              <p:grpSpPr>
                <a:xfrm>
                  <a:off x="5895900" y="40995"/>
                  <a:ext cx="369000" cy="587400"/>
                  <a:chOff x="5895900" y="40995"/>
                  <a:chExt cx="369000" cy="587400"/>
                </a:xfrm>
              </p:grpSpPr>
              <p:sp>
                <p:nvSpPr>
                  <p:cNvPr id="414" name="Shape 414"/>
                  <p:cNvSpPr/>
                  <p:nvPr/>
                </p:nvSpPr>
                <p:spPr>
                  <a:xfrm>
                    <a:off x="5895900" y="334695"/>
                    <a:ext cx="3690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5" name="Shape 415"/>
                  <p:cNvSpPr txBox="1"/>
                  <p:nvPr/>
                </p:nvSpPr>
                <p:spPr>
                  <a:xfrm>
                    <a:off x="5895900" y="40995"/>
                    <a:ext cx="3690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15</a:t>
                    </a:r>
                    <a:endParaRPr sz="1000"/>
                  </a:p>
                </p:txBody>
              </p:sp>
            </p:grpSp>
          </p:grpSp>
        </p:grpSp>
        <p:sp>
          <p:nvSpPr>
            <p:cNvPr id="416" name="Shape 416"/>
            <p:cNvSpPr txBox="1"/>
            <p:nvPr/>
          </p:nvSpPr>
          <p:spPr>
            <a:xfrm>
              <a:off x="4348925" y="2406300"/>
              <a:ext cx="150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/>
                <a:t>0000 0010</a:t>
              </a:r>
              <a:endParaRPr b="1" u="sng"/>
            </a:p>
          </p:txBody>
        </p:sp>
        <p:cxnSp>
          <p:nvCxnSpPr>
            <p:cNvPr id="417" name="Shape 417"/>
            <p:cNvCxnSpPr>
              <a:stCxn id="411" idx="2"/>
              <a:endCxn id="418" idx="0"/>
            </p:cNvCxnSpPr>
            <p:nvPr/>
          </p:nvCxnSpPr>
          <p:spPr>
            <a:xfrm>
              <a:off x="6839688" y="2268695"/>
              <a:ext cx="0" cy="270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18" name="Shape 418"/>
            <p:cNvSpPr txBox="1"/>
            <p:nvPr/>
          </p:nvSpPr>
          <p:spPr>
            <a:xfrm>
              <a:off x="6519600" y="2539600"/>
              <a:ext cx="640200" cy="4803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546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288125" y="2845901"/>
            <a:ext cx="4140300" cy="173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4" name="Shape 424"/>
          <p:cNvGrpSpPr/>
          <p:nvPr/>
        </p:nvGrpSpPr>
        <p:grpSpPr>
          <a:xfrm>
            <a:off x="2883963" y="178450"/>
            <a:ext cx="3376075" cy="645900"/>
            <a:chOff x="2888825" y="35125"/>
            <a:chExt cx="3376075" cy="645900"/>
          </a:xfrm>
        </p:grpSpPr>
        <p:grpSp>
          <p:nvGrpSpPr>
            <p:cNvPr id="425" name="Shape 425"/>
            <p:cNvGrpSpPr/>
            <p:nvPr/>
          </p:nvGrpSpPr>
          <p:grpSpPr>
            <a:xfrm>
              <a:off x="2888825" y="35125"/>
              <a:ext cx="1547100" cy="645900"/>
              <a:chOff x="2888825" y="35125"/>
              <a:chExt cx="1547100" cy="645900"/>
            </a:xfrm>
          </p:grpSpPr>
          <p:sp>
            <p:nvSpPr>
              <p:cNvPr id="426" name="Shape 426"/>
              <p:cNvSpPr txBox="1"/>
              <p:nvPr/>
            </p:nvSpPr>
            <p:spPr>
              <a:xfrm>
                <a:off x="2888825" y="35125"/>
                <a:ext cx="1547100" cy="6459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000"/>
                  <a:t>Header</a:t>
                </a:r>
                <a:endParaRPr sz="1000"/>
              </a:p>
            </p:txBody>
          </p:sp>
          <p:grpSp>
            <p:nvGrpSpPr>
              <p:cNvPr id="427" name="Shape 427"/>
              <p:cNvGrpSpPr/>
              <p:nvPr/>
            </p:nvGrpSpPr>
            <p:grpSpPr>
              <a:xfrm>
                <a:off x="2937550" y="328825"/>
                <a:ext cx="1449950" cy="293700"/>
                <a:chOff x="1233025" y="739825"/>
                <a:chExt cx="1449950" cy="293700"/>
              </a:xfrm>
            </p:grpSpPr>
            <p:sp>
              <p:nvSpPr>
                <p:cNvPr id="428" name="Shape 428"/>
                <p:cNvSpPr/>
                <p:nvPr/>
              </p:nvSpPr>
              <p:spPr>
                <a:xfrm>
                  <a:off x="12330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429" name="Shape 429"/>
                <p:cNvSpPr/>
                <p:nvPr/>
              </p:nvSpPr>
              <p:spPr>
                <a:xfrm>
                  <a:off x="14082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430" name="Shape 430"/>
                <p:cNvSpPr/>
                <p:nvPr/>
              </p:nvSpPr>
              <p:spPr>
                <a:xfrm>
                  <a:off x="1631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431" name="Shape 431"/>
                <p:cNvSpPr/>
                <p:nvPr/>
              </p:nvSpPr>
              <p:spPr>
                <a:xfrm>
                  <a:off x="18069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432" name="Shape 432"/>
                <p:cNvSpPr/>
                <p:nvPr/>
              </p:nvSpPr>
              <p:spPr>
                <a:xfrm>
                  <a:off x="19821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433" name="Shape 433"/>
                <p:cNvSpPr/>
                <p:nvPr/>
              </p:nvSpPr>
              <p:spPr>
                <a:xfrm>
                  <a:off x="21573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434" name="Shape 434"/>
                <p:cNvSpPr/>
                <p:nvPr/>
              </p:nvSpPr>
              <p:spPr>
                <a:xfrm>
                  <a:off x="23325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435" name="Shape 435"/>
                <p:cNvSpPr/>
                <p:nvPr/>
              </p:nvSpPr>
              <p:spPr>
                <a:xfrm>
                  <a:off x="2507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</p:grpSp>
        </p:grpSp>
        <p:grpSp>
          <p:nvGrpSpPr>
            <p:cNvPr id="436" name="Shape 436"/>
            <p:cNvGrpSpPr/>
            <p:nvPr/>
          </p:nvGrpSpPr>
          <p:grpSpPr>
            <a:xfrm>
              <a:off x="4494300" y="40995"/>
              <a:ext cx="1770600" cy="587400"/>
              <a:chOff x="4494300" y="40995"/>
              <a:chExt cx="1770600" cy="587400"/>
            </a:xfrm>
          </p:grpSpPr>
          <p:sp>
            <p:nvSpPr>
              <p:cNvPr id="437" name="Shape 437"/>
              <p:cNvSpPr/>
              <p:nvPr/>
            </p:nvSpPr>
            <p:spPr>
              <a:xfrm>
                <a:off x="5545500" y="334695"/>
                <a:ext cx="3690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/>
                  <a:t>...</a:t>
                </a:r>
                <a:endParaRPr/>
              </a:p>
            </p:txBody>
          </p:sp>
          <p:grpSp>
            <p:nvGrpSpPr>
              <p:cNvPr id="438" name="Shape 438"/>
              <p:cNvGrpSpPr/>
              <p:nvPr/>
            </p:nvGrpSpPr>
            <p:grpSpPr>
              <a:xfrm>
                <a:off x="4494300" y="40995"/>
                <a:ext cx="369000" cy="587400"/>
                <a:chOff x="4494300" y="40995"/>
                <a:chExt cx="369000" cy="587400"/>
              </a:xfrm>
            </p:grpSpPr>
            <p:sp>
              <p:nvSpPr>
                <p:cNvPr id="439" name="Shape 439"/>
                <p:cNvSpPr/>
                <p:nvPr/>
              </p:nvSpPr>
              <p:spPr>
                <a:xfrm>
                  <a:off x="44943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" name="Shape 440"/>
                <p:cNvSpPr txBox="1"/>
                <p:nvPr/>
              </p:nvSpPr>
              <p:spPr>
                <a:xfrm>
                  <a:off x="4519625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0</a:t>
                  </a:r>
                  <a:endParaRPr sz="1000"/>
                </a:p>
              </p:txBody>
            </p:sp>
          </p:grpSp>
          <p:grpSp>
            <p:nvGrpSpPr>
              <p:cNvPr id="441" name="Shape 441"/>
              <p:cNvGrpSpPr/>
              <p:nvPr/>
            </p:nvGrpSpPr>
            <p:grpSpPr>
              <a:xfrm>
                <a:off x="4844700" y="40995"/>
                <a:ext cx="369000" cy="587400"/>
                <a:chOff x="4844700" y="40995"/>
                <a:chExt cx="369000" cy="587400"/>
              </a:xfrm>
            </p:grpSpPr>
            <p:sp>
              <p:nvSpPr>
                <p:cNvPr id="442" name="Shape 442"/>
                <p:cNvSpPr/>
                <p:nvPr/>
              </p:nvSpPr>
              <p:spPr>
                <a:xfrm>
                  <a:off x="48447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3" name="Shape 443"/>
                <p:cNvSpPr txBox="1"/>
                <p:nvPr/>
              </p:nvSpPr>
              <p:spPr>
                <a:xfrm>
                  <a:off x="49035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</a:t>
                  </a:r>
                  <a:endParaRPr sz="1000"/>
                </a:p>
              </p:txBody>
            </p:sp>
          </p:grpSp>
          <p:grpSp>
            <p:nvGrpSpPr>
              <p:cNvPr id="444" name="Shape 444"/>
              <p:cNvGrpSpPr/>
              <p:nvPr/>
            </p:nvGrpSpPr>
            <p:grpSpPr>
              <a:xfrm>
                <a:off x="5195100" y="40995"/>
                <a:ext cx="369000" cy="587400"/>
                <a:chOff x="5195100" y="40995"/>
                <a:chExt cx="369000" cy="587400"/>
              </a:xfrm>
            </p:grpSpPr>
            <p:sp>
              <p:nvSpPr>
                <p:cNvPr id="445" name="Shape 445"/>
                <p:cNvSpPr/>
                <p:nvPr/>
              </p:nvSpPr>
              <p:spPr>
                <a:xfrm>
                  <a:off x="51951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6" name="Shape 446"/>
                <p:cNvSpPr txBox="1"/>
                <p:nvPr/>
              </p:nvSpPr>
              <p:spPr>
                <a:xfrm>
                  <a:off x="52539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2</a:t>
                  </a:r>
                  <a:endParaRPr sz="1000"/>
                </a:p>
              </p:txBody>
            </p:sp>
          </p:grpSp>
          <p:grpSp>
            <p:nvGrpSpPr>
              <p:cNvPr id="447" name="Shape 447"/>
              <p:cNvGrpSpPr/>
              <p:nvPr/>
            </p:nvGrpSpPr>
            <p:grpSpPr>
              <a:xfrm>
                <a:off x="5895900" y="40995"/>
                <a:ext cx="369000" cy="587400"/>
                <a:chOff x="5895900" y="40995"/>
                <a:chExt cx="369000" cy="587400"/>
              </a:xfrm>
            </p:grpSpPr>
            <p:sp>
              <p:nvSpPr>
                <p:cNvPr id="448" name="Shape 448"/>
                <p:cNvSpPr/>
                <p:nvPr/>
              </p:nvSpPr>
              <p:spPr>
                <a:xfrm>
                  <a:off x="58959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Shape 449"/>
                <p:cNvSpPr txBox="1"/>
                <p:nvPr/>
              </p:nvSpPr>
              <p:spPr>
                <a:xfrm>
                  <a:off x="5895900" y="40995"/>
                  <a:ext cx="3690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15</a:t>
                  </a:r>
                  <a:endParaRPr sz="1000"/>
                </a:p>
              </p:txBody>
            </p:sp>
          </p:grpSp>
        </p:grpSp>
      </p:grpSp>
      <p:cxnSp>
        <p:nvCxnSpPr>
          <p:cNvPr id="450" name="Shape 450"/>
          <p:cNvCxnSpPr>
            <a:stCxn id="439" idx="2"/>
            <a:endCxn id="451" idx="0"/>
          </p:cNvCxnSpPr>
          <p:nvPr/>
        </p:nvCxnSpPr>
        <p:spPr>
          <a:xfrm flipH="1">
            <a:off x="3132238" y="771720"/>
            <a:ext cx="1541700" cy="226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2" name="Shape 452"/>
          <p:cNvCxnSpPr>
            <a:stCxn id="445" idx="2"/>
            <a:endCxn id="453" idx="0"/>
          </p:cNvCxnSpPr>
          <p:nvPr/>
        </p:nvCxnSpPr>
        <p:spPr>
          <a:xfrm>
            <a:off x="5374738" y="771720"/>
            <a:ext cx="0" cy="17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3" name="Shape 453"/>
          <p:cNvSpPr txBox="1"/>
          <p:nvPr/>
        </p:nvSpPr>
        <p:spPr>
          <a:xfrm>
            <a:off x="5054650" y="949625"/>
            <a:ext cx="640200" cy="4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8209</a:t>
            </a:r>
            <a:endParaRPr/>
          </a:p>
        </p:txBody>
      </p:sp>
      <p:grpSp>
        <p:nvGrpSpPr>
          <p:cNvPr id="454" name="Shape 454"/>
          <p:cNvGrpSpPr/>
          <p:nvPr/>
        </p:nvGrpSpPr>
        <p:grpSpPr>
          <a:xfrm>
            <a:off x="448175" y="3025950"/>
            <a:ext cx="3667488" cy="1304575"/>
            <a:chOff x="480200" y="1318575"/>
            <a:chExt cx="3667488" cy="1304575"/>
          </a:xfrm>
        </p:grpSpPr>
        <p:grpSp>
          <p:nvGrpSpPr>
            <p:cNvPr id="455" name="Shape 455"/>
            <p:cNvGrpSpPr/>
            <p:nvPr/>
          </p:nvGrpSpPr>
          <p:grpSpPr>
            <a:xfrm>
              <a:off x="673525" y="1318575"/>
              <a:ext cx="3376075" cy="645900"/>
              <a:chOff x="2888825" y="35125"/>
              <a:chExt cx="3376075" cy="645900"/>
            </a:xfrm>
          </p:grpSpPr>
          <p:grpSp>
            <p:nvGrpSpPr>
              <p:cNvPr id="456" name="Shape 456"/>
              <p:cNvGrpSpPr/>
              <p:nvPr/>
            </p:nvGrpSpPr>
            <p:grpSpPr>
              <a:xfrm>
                <a:off x="2888825" y="35125"/>
                <a:ext cx="1547100" cy="645900"/>
                <a:chOff x="2888825" y="35125"/>
                <a:chExt cx="1547100" cy="645900"/>
              </a:xfrm>
            </p:grpSpPr>
            <p:sp>
              <p:nvSpPr>
                <p:cNvPr id="457" name="Shape 457"/>
                <p:cNvSpPr txBox="1"/>
                <p:nvPr/>
              </p:nvSpPr>
              <p:spPr>
                <a:xfrm>
                  <a:off x="2888825" y="35125"/>
                  <a:ext cx="1547100" cy="6459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Header</a:t>
                  </a:r>
                  <a:endParaRPr sz="1000"/>
                </a:p>
              </p:txBody>
            </p:sp>
            <p:grpSp>
              <p:nvGrpSpPr>
                <p:cNvPr id="458" name="Shape 458"/>
                <p:cNvGrpSpPr/>
                <p:nvPr/>
              </p:nvGrpSpPr>
              <p:grpSpPr>
                <a:xfrm>
                  <a:off x="2937550" y="328825"/>
                  <a:ext cx="1449950" cy="293700"/>
                  <a:chOff x="1233025" y="739825"/>
                  <a:chExt cx="1449950" cy="293700"/>
                </a:xfrm>
              </p:grpSpPr>
              <p:sp>
                <p:nvSpPr>
                  <p:cNvPr id="459" name="Shape 459"/>
                  <p:cNvSpPr/>
                  <p:nvPr/>
                </p:nvSpPr>
                <p:spPr>
                  <a:xfrm>
                    <a:off x="12330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ko" sz="800">
                        <a:solidFill>
                          <a:srgbClr val="FF0000"/>
                        </a:solidFill>
                      </a:rPr>
                      <a:t>3</a:t>
                    </a:r>
                    <a:endParaRPr b="1" sz="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60" name="Shape 460"/>
                  <p:cNvSpPr/>
                  <p:nvPr/>
                </p:nvSpPr>
                <p:spPr>
                  <a:xfrm>
                    <a:off x="14082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ko" sz="800">
                        <a:solidFill>
                          <a:srgbClr val="FF0000"/>
                        </a:solidFill>
                      </a:rPr>
                      <a:t>0</a:t>
                    </a:r>
                    <a:endParaRPr b="1" sz="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61" name="Shape 461"/>
                  <p:cNvSpPr/>
                  <p:nvPr/>
                </p:nvSpPr>
                <p:spPr>
                  <a:xfrm>
                    <a:off x="1631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462" name="Shape 462"/>
                  <p:cNvSpPr/>
                  <p:nvPr/>
                </p:nvSpPr>
                <p:spPr>
                  <a:xfrm>
                    <a:off x="18069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463" name="Shape 463"/>
                  <p:cNvSpPr/>
                  <p:nvPr/>
                </p:nvSpPr>
                <p:spPr>
                  <a:xfrm>
                    <a:off x="19821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464" name="Shape 464"/>
                  <p:cNvSpPr/>
                  <p:nvPr/>
                </p:nvSpPr>
                <p:spPr>
                  <a:xfrm>
                    <a:off x="21573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465" name="Shape 465"/>
                  <p:cNvSpPr/>
                  <p:nvPr/>
                </p:nvSpPr>
                <p:spPr>
                  <a:xfrm>
                    <a:off x="23325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466" name="Shape 466"/>
                  <p:cNvSpPr/>
                  <p:nvPr/>
                </p:nvSpPr>
                <p:spPr>
                  <a:xfrm>
                    <a:off x="2507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</p:grpSp>
          </p:grpSp>
          <p:grpSp>
            <p:nvGrpSpPr>
              <p:cNvPr id="467" name="Shape 467"/>
              <p:cNvGrpSpPr/>
              <p:nvPr/>
            </p:nvGrpSpPr>
            <p:grpSpPr>
              <a:xfrm>
                <a:off x="4494300" y="40995"/>
                <a:ext cx="1770600" cy="587400"/>
                <a:chOff x="4494300" y="40995"/>
                <a:chExt cx="1770600" cy="587400"/>
              </a:xfrm>
            </p:grpSpPr>
            <p:sp>
              <p:nvSpPr>
                <p:cNvPr id="468" name="Shape 468"/>
                <p:cNvSpPr/>
                <p:nvPr/>
              </p:nvSpPr>
              <p:spPr>
                <a:xfrm>
                  <a:off x="55455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/>
                    <a:t>...</a:t>
                  </a:r>
                  <a:endParaRPr/>
                </a:p>
              </p:txBody>
            </p:sp>
            <p:grpSp>
              <p:nvGrpSpPr>
                <p:cNvPr id="469" name="Shape 469"/>
                <p:cNvGrpSpPr/>
                <p:nvPr/>
              </p:nvGrpSpPr>
              <p:grpSpPr>
                <a:xfrm>
                  <a:off x="4494300" y="40995"/>
                  <a:ext cx="369000" cy="587400"/>
                  <a:chOff x="4494300" y="40995"/>
                  <a:chExt cx="369000" cy="587400"/>
                </a:xfrm>
              </p:grpSpPr>
              <p:sp>
                <p:nvSpPr>
                  <p:cNvPr id="470" name="Shape 470"/>
                  <p:cNvSpPr/>
                  <p:nvPr/>
                </p:nvSpPr>
                <p:spPr>
                  <a:xfrm>
                    <a:off x="44943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Shape 471"/>
                  <p:cNvSpPr txBox="1"/>
                  <p:nvPr/>
                </p:nvSpPr>
                <p:spPr>
                  <a:xfrm>
                    <a:off x="4519625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0</a:t>
                    </a:r>
                    <a:endParaRPr sz="1000"/>
                  </a:p>
                </p:txBody>
              </p:sp>
            </p:grpSp>
            <p:grpSp>
              <p:nvGrpSpPr>
                <p:cNvPr id="472" name="Shape 472"/>
                <p:cNvGrpSpPr/>
                <p:nvPr/>
              </p:nvGrpSpPr>
              <p:grpSpPr>
                <a:xfrm>
                  <a:off x="4844700" y="40995"/>
                  <a:ext cx="369000" cy="587400"/>
                  <a:chOff x="4844700" y="40995"/>
                  <a:chExt cx="369000" cy="587400"/>
                </a:xfrm>
              </p:grpSpPr>
              <p:sp>
                <p:nvSpPr>
                  <p:cNvPr id="473" name="Shape 473"/>
                  <p:cNvSpPr/>
                  <p:nvPr/>
                </p:nvSpPr>
                <p:spPr>
                  <a:xfrm>
                    <a:off x="4844700" y="334695"/>
                    <a:ext cx="3690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Shape 474"/>
                  <p:cNvSpPr txBox="1"/>
                  <p:nvPr/>
                </p:nvSpPr>
                <p:spPr>
                  <a:xfrm>
                    <a:off x="49035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</a:t>
                    </a:r>
                    <a:endParaRPr sz="1000"/>
                  </a:p>
                </p:txBody>
              </p:sp>
            </p:grpSp>
            <p:grpSp>
              <p:nvGrpSpPr>
                <p:cNvPr id="475" name="Shape 475"/>
                <p:cNvGrpSpPr/>
                <p:nvPr/>
              </p:nvGrpSpPr>
              <p:grpSpPr>
                <a:xfrm>
                  <a:off x="5195100" y="40995"/>
                  <a:ext cx="369000" cy="587400"/>
                  <a:chOff x="5195100" y="40995"/>
                  <a:chExt cx="369000" cy="587400"/>
                </a:xfrm>
              </p:grpSpPr>
              <p:sp>
                <p:nvSpPr>
                  <p:cNvPr id="476" name="Shape 476"/>
                  <p:cNvSpPr/>
                  <p:nvPr/>
                </p:nvSpPr>
                <p:spPr>
                  <a:xfrm>
                    <a:off x="51951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Shape 451"/>
                  <p:cNvSpPr txBox="1"/>
                  <p:nvPr/>
                </p:nvSpPr>
                <p:spPr>
                  <a:xfrm>
                    <a:off x="52539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2</a:t>
                    </a:r>
                    <a:endParaRPr sz="1000"/>
                  </a:p>
                </p:txBody>
              </p:sp>
            </p:grpSp>
            <p:grpSp>
              <p:nvGrpSpPr>
                <p:cNvPr id="477" name="Shape 477"/>
                <p:cNvGrpSpPr/>
                <p:nvPr/>
              </p:nvGrpSpPr>
              <p:grpSpPr>
                <a:xfrm>
                  <a:off x="5895900" y="40995"/>
                  <a:ext cx="369000" cy="587400"/>
                  <a:chOff x="5895900" y="40995"/>
                  <a:chExt cx="369000" cy="587400"/>
                </a:xfrm>
              </p:grpSpPr>
              <p:sp>
                <p:nvSpPr>
                  <p:cNvPr id="478" name="Shape 478"/>
                  <p:cNvSpPr/>
                  <p:nvPr/>
                </p:nvSpPr>
                <p:spPr>
                  <a:xfrm>
                    <a:off x="58959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Shape 479"/>
                  <p:cNvSpPr txBox="1"/>
                  <p:nvPr/>
                </p:nvSpPr>
                <p:spPr>
                  <a:xfrm>
                    <a:off x="5895900" y="40995"/>
                    <a:ext cx="3690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15</a:t>
                    </a:r>
                    <a:endParaRPr sz="1000"/>
                  </a:p>
                </p:txBody>
              </p:sp>
            </p:grpSp>
          </p:grpSp>
        </p:grpSp>
        <p:cxnSp>
          <p:nvCxnSpPr>
            <p:cNvPr id="480" name="Shape 480"/>
            <p:cNvCxnSpPr>
              <a:stCxn id="470" idx="2"/>
            </p:cNvCxnSpPr>
            <p:nvPr/>
          </p:nvCxnSpPr>
          <p:spPr>
            <a:xfrm>
              <a:off x="2463500" y="1911845"/>
              <a:ext cx="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1" name="Shape 481"/>
            <p:cNvSpPr txBox="1"/>
            <p:nvPr/>
          </p:nvSpPr>
          <p:spPr>
            <a:xfrm>
              <a:off x="2079350" y="2198350"/>
              <a:ext cx="566400" cy="42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512</a:t>
              </a:r>
              <a:endParaRPr/>
            </a:p>
          </p:txBody>
        </p:sp>
        <p:sp>
          <p:nvSpPr>
            <p:cNvPr id="482" name="Shape 482"/>
            <p:cNvSpPr txBox="1"/>
            <p:nvPr/>
          </p:nvSpPr>
          <p:spPr>
            <a:xfrm>
              <a:off x="2883963" y="2198350"/>
              <a:ext cx="566400" cy="42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514</a:t>
              </a:r>
              <a:endParaRPr/>
            </a:p>
          </p:txBody>
        </p:sp>
        <p:cxnSp>
          <p:nvCxnSpPr>
            <p:cNvPr id="483" name="Shape 483"/>
            <p:cNvCxnSpPr>
              <a:stCxn id="476" idx="2"/>
              <a:endCxn id="482" idx="0"/>
            </p:cNvCxnSpPr>
            <p:nvPr/>
          </p:nvCxnSpPr>
          <p:spPr>
            <a:xfrm>
              <a:off x="3164300" y="1911845"/>
              <a:ext cx="30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4" name="Shape 484"/>
            <p:cNvSpPr txBox="1"/>
            <p:nvPr/>
          </p:nvSpPr>
          <p:spPr>
            <a:xfrm>
              <a:off x="3581288" y="2198350"/>
              <a:ext cx="566400" cy="42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527</a:t>
              </a:r>
              <a:endParaRPr/>
            </a:p>
          </p:txBody>
        </p:sp>
        <p:cxnSp>
          <p:nvCxnSpPr>
            <p:cNvPr id="485" name="Shape 485"/>
            <p:cNvCxnSpPr>
              <a:stCxn id="478" idx="2"/>
              <a:endCxn id="484" idx="0"/>
            </p:cNvCxnSpPr>
            <p:nvPr/>
          </p:nvCxnSpPr>
          <p:spPr>
            <a:xfrm flipH="1">
              <a:off x="3864500" y="1911845"/>
              <a:ext cx="6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6" name="Shape 486"/>
            <p:cNvSpPr txBox="1"/>
            <p:nvPr/>
          </p:nvSpPr>
          <p:spPr>
            <a:xfrm>
              <a:off x="480200" y="2245300"/>
              <a:ext cx="150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/>
                <a:t>0000 0010 </a:t>
              </a:r>
              <a:r>
                <a:rPr b="1" lang="ko">
                  <a:solidFill>
                    <a:srgbClr val="FF0000"/>
                  </a:solidFill>
                </a:rPr>
                <a:t>0000</a:t>
              </a:r>
              <a:endParaRPr b="1">
                <a:solidFill>
                  <a:srgbClr val="FF0000"/>
                </a:solidFill>
              </a:endParaRPr>
            </a:p>
          </p:txBody>
        </p:sp>
      </p:grpSp>
      <p:sp>
        <p:nvSpPr>
          <p:cNvPr id="487" name="Shape 487"/>
          <p:cNvSpPr txBox="1"/>
          <p:nvPr/>
        </p:nvSpPr>
        <p:spPr>
          <a:xfrm>
            <a:off x="7077300" y="-12"/>
            <a:ext cx="206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Insert new key 546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= 0000 0010 0010 0010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2. Update prefix array</a:t>
            </a:r>
            <a:endParaRPr b="1">
              <a:solidFill>
                <a:srgbClr val="FF0000"/>
              </a:solidFill>
            </a:endParaRPr>
          </a:p>
        </p:txBody>
      </p:sp>
      <p:grpSp>
        <p:nvGrpSpPr>
          <p:cNvPr id="488" name="Shape 488"/>
          <p:cNvGrpSpPr/>
          <p:nvPr/>
        </p:nvGrpSpPr>
        <p:grpSpPr>
          <a:xfrm>
            <a:off x="448163" y="1162888"/>
            <a:ext cx="3376075" cy="1344475"/>
            <a:chOff x="4348913" y="1675425"/>
            <a:chExt cx="3376075" cy="1344475"/>
          </a:xfrm>
        </p:grpSpPr>
        <p:grpSp>
          <p:nvGrpSpPr>
            <p:cNvPr id="489" name="Shape 489"/>
            <p:cNvGrpSpPr/>
            <p:nvPr/>
          </p:nvGrpSpPr>
          <p:grpSpPr>
            <a:xfrm>
              <a:off x="4348913" y="1675425"/>
              <a:ext cx="3376075" cy="645900"/>
              <a:chOff x="2888825" y="35125"/>
              <a:chExt cx="3376075" cy="645900"/>
            </a:xfrm>
          </p:grpSpPr>
          <p:grpSp>
            <p:nvGrpSpPr>
              <p:cNvPr id="490" name="Shape 490"/>
              <p:cNvGrpSpPr/>
              <p:nvPr/>
            </p:nvGrpSpPr>
            <p:grpSpPr>
              <a:xfrm>
                <a:off x="2888825" y="35125"/>
                <a:ext cx="1547100" cy="645900"/>
                <a:chOff x="2888825" y="35125"/>
                <a:chExt cx="1547100" cy="645900"/>
              </a:xfrm>
            </p:grpSpPr>
            <p:sp>
              <p:nvSpPr>
                <p:cNvPr id="491" name="Shape 491"/>
                <p:cNvSpPr txBox="1"/>
                <p:nvPr/>
              </p:nvSpPr>
              <p:spPr>
                <a:xfrm>
                  <a:off x="2888825" y="35125"/>
                  <a:ext cx="1547100" cy="6459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Header</a:t>
                  </a:r>
                  <a:endParaRPr sz="1000"/>
                </a:p>
              </p:txBody>
            </p:sp>
            <p:grpSp>
              <p:nvGrpSpPr>
                <p:cNvPr id="492" name="Shape 492"/>
                <p:cNvGrpSpPr/>
                <p:nvPr/>
              </p:nvGrpSpPr>
              <p:grpSpPr>
                <a:xfrm>
                  <a:off x="2937550" y="328825"/>
                  <a:ext cx="1449950" cy="293700"/>
                  <a:chOff x="1233025" y="739825"/>
                  <a:chExt cx="1449950" cy="293700"/>
                </a:xfrm>
              </p:grpSpPr>
              <p:sp>
                <p:nvSpPr>
                  <p:cNvPr id="493" name="Shape 493"/>
                  <p:cNvSpPr/>
                  <p:nvPr/>
                </p:nvSpPr>
                <p:spPr>
                  <a:xfrm>
                    <a:off x="12330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1</a:t>
                    </a:r>
                    <a:endParaRPr sz="800"/>
                  </a:p>
                </p:txBody>
              </p:sp>
              <p:sp>
                <p:nvSpPr>
                  <p:cNvPr id="494" name="Shape 494"/>
                  <p:cNvSpPr/>
                  <p:nvPr/>
                </p:nvSpPr>
                <p:spPr>
                  <a:xfrm>
                    <a:off x="14082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1</a:t>
                    </a:r>
                    <a:endParaRPr sz="800"/>
                  </a:p>
                </p:txBody>
              </p:sp>
              <p:sp>
                <p:nvSpPr>
                  <p:cNvPr id="495" name="Shape 495"/>
                  <p:cNvSpPr/>
                  <p:nvPr/>
                </p:nvSpPr>
                <p:spPr>
                  <a:xfrm>
                    <a:off x="1631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2</a:t>
                    </a:r>
                    <a:endParaRPr sz="800"/>
                  </a:p>
                </p:txBody>
              </p:sp>
              <p:sp>
                <p:nvSpPr>
                  <p:cNvPr id="496" name="Shape 496"/>
                  <p:cNvSpPr/>
                  <p:nvPr/>
                </p:nvSpPr>
                <p:spPr>
                  <a:xfrm>
                    <a:off x="18069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497" name="Shape 497"/>
                  <p:cNvSpPr/>
                  <p:nvPr/>
                </p:nvSpPr>
                <p:spPr>
                  <a:xfrm>
                    <a:off x="19821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498" name="Shape 498"/>
                  <p:cNvSpPr/>
                  <p:nvPr/>
                </p:nvSpPr>
                <p:spPr>
                  <a:xfrm>
                    <a:off x="21573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499" name="Shape 499"/>
                  <p:cNvSpPr/>
                  <p:nvPr/>
                </p:nvSpPr>
                <p:spPr>
                  <a:xfrm>
                    <a:off x="23325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500" name="Shape 500"/>
                  <p:cNvSpPr/>
                  <p:nvPr/>
                </p:nvSpPr>
                <p:spPr>
                  <a:xfrm>
                    <a:off x="2507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</p:grpSp>
          </p:grpSp>
          <p:grpSp>
            <p:nvGrpSpPr>
              <p:cNvPr id="501" name="Shape 501"/>
              <p:cNvGrpSpPr/>
              <p:nvPr/>
            </p:nvGrpSpPr>
            <p:grpSpPr>
              <a:xfrm>
                <a:off x="4494300" y="40995"/>
                <a:ext cx="1770600" cy="587400"/>
                <a:chOff x="4494300" y="40995"/>
                <a:chExt cx="1770600" cy="587400"/>
              </a:xfrm>
            </p:grpSpPr>
            <p:sp>
              <p:nvSpPr>
                <p:cNvPr id="502" name="Shape 502"/>
                <p:cNvSpPr/>
                <p:nvPr/>
              </p:nvSpPr>
              <p:spPr>
                <a:xfrm>
                  <a:off x="55455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/>
                    <a:t>...</a:t>
                  </a:r>
                  <a:endParaRPr/>
                </a:p>
              </p:txBody>
            </p:sp>
            <p:grpSp>
              <p:nvGrpSpPr>
                <p:cNvPr id="503" name="Shape 503"/>
                <p:cNvGrpSpPr/>
                <p:nvPr/>
              </p:nvGrpSpPr>
              <p:grpSpPr>
                <a:xfrm>
                  <a:off x="4494300" y="40995"/>
                  <a:ext cx="369000" cy="587400"/>
                  <a:chOff x="4494300" y="40995"/>
                  <a:chExt cx="369000" cy="587400"/>
                </a:xfrm>
              </p:grpSpPr>
              <p:sp>
                <p:nvSpPr>
                  <p:cNvPr id="504" name="Shape 504"/>
                  <p:cNvSpPr/>
                  <p:nvPr/>
                </p:nvSpPr>
                <p:spPr>
                  <a:xfrm>
                    <a:off x="44943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Shape 505"/>
                  <p:cNvSpPr txBox="1"/>
                  <p:nvPr/>
                </p:nvSpPr>
                <p:spPr>
                  <a:xfrm>
                    <a:off x="4519625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0</a:t>
                    </a:r>
                    <a:endParaRPr sz="1000"/>
                  </a:p>
                </p:txBody>
              </p:sp>
            </p:grpSp>
            <p:grpSp>
              <p:nvGrpSpPr>
                <p:cNvPr id="506" name="Shape 506"/>
                <p:cNvGrpSpPr/>
                <p:nvPr/>
              </p:nvGrpSpPr>
              <p:grpSpPr>
                <a:xfrm>
                  <a:off x="4844700" y="40995"/>
                  <a:ext cx="369000" cy="587400"/>
                  <a:chOff x="4844700" y="40995"/>
                  <a:chExt cx="369000" cy="587400"/>
                </a:xfrm>
              </p:grpSpPr>
              <p:sp>
                <p:nvSpPr>
                  <p:cNvPr id="507" name="Shape 507"/>
                  <p:cNvSpPr/>
                  <p:nvPr/>
                </p:nvSpPr>
                <p:spPr>
                  <a:xfrm>
                    <a:off x="4844700" y="334695"/>
                    <a:ext cx="3690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Shape 508"/>
                  <p:cNvSpPr txBox="1"/>
                  <p:nvPr/>
                </p:nvSpPr>
                <p:spPr>
                  <a:xfrm>
                    <a:off x="49035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</a:t>
                    </a:r>
                    <a:endParaRPr sz="1000"/>
                  </a:p>
                </p:txBody>
              </p:sp>
            </p:grpSp>
            <p:grpSp>
              <p:nvGrpSpPr>
                <p:cNvPr id="509" name="Shape 509"/>
                <p:cNvGrpSpPr/>
                <p:nvPr/>
              </p:nvGrpSpPr>
              <p:grpSpPr>
                <a:xfrm>
                  <a:off x="5195100" y="40995"/>
                  <a:ext cx="369000" cy="587400"/>
                  <a:chOff x="5195100" y="40995"/>
                  <a:chExt cx="369000" cy="587400"/>
                </a:xfrm>
              </p:grpSpPr>
              <p:sp>
                <p:nvSpPr>
                  <p:cNvPr id="510" name="Shape 510"/>
                  <p:cNvSpPr/>
                  <p:nvPr/>
                </p:nvSpPr>
                <p:spPr>
                  <a:xfrm>
                    <a:off x="51951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Shape 511"/>
                  <p:cNvSpPr txBox="1"/>
                  <p:nvPr/>
                </p:nvSpPr>
                <p:spPr>
                  <a:xfrm>
                    <a:off x="52539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2</a:t>
                    </a:r>
                    <a:endParaRPr sz="1000"/>
                  </a:p>
                </p:txBody>
              </p:sp>
            </p:grpSp>
            <p:grpSp>
              <p:nvGrpSpPr>
                <p:cNvPr id="512" name="Shape 512"/>
                <p:cNvGrpSpPr/>
                <p:nvPr/>
              </p:nvGrpSpPr>
              <p:grpSpPr>
                <a:xfrm>
                  <a:off x="5895900" y="40995"/>
                  <a:ext cx="369000" cy="587400"/>
                  <a:chOff x="5895900" y="40995"/>
                  <a:chExt cx="369000" cy="587400"/>
                </a:xfrm>
              </p:grpSpPr>
              <p:sp>
                <p:nvSpPr>
                  <p:cNvPr id="513" name="Shape 513"/>
                  <p:cNvSpPr/>
                  <p:nvPr/>
                </p:nvSpPr>
                <p:spPr>
                  <a:xfrm>
                    <a:off x="5895900" y="334695"/>
                    <a:ext cx="3690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Shape 514"/>
                  <p:cNvSpPr txBox="1"/>
                  <p:nvPr/>
                </p:nvSpPr>
                <p:spPr>
                  <a:xfrm>
                    <a:off x="5895900" y="40995"/>
                    <a:ext cx="3690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15</a:t>
                    </a:r>
                    <a:endParaRPr sz="1000"/>
                  </a:p>
                </p:txBody>
              </p:sp>
            </p:grpSp>
          </p:grpSp>
        </p:grpSp>
        <p:sp>
          <p:nvSpPr>
            <p:cNvPr id="515" name="Shape 515"/>
            <p:cNvSpPr txBox="1"/>
            <p:nvPr/>
          </p:nvSpPr>
          <p:spPr>
            <a:xfrm>
              <a:off x="4348925" y="2406300"/>
              <a:ext cx="150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/>
                <a:t>0000 0010</a:t>
              </a:r>
              <a:endParaRPr b="1" u="sng"/>
            </a:p>
          </p:txBody>
        </p:sp>
        <p:cxnSp>
          <p:nvCxnSpPr>
            <p:cNvPr id="516" name="Shape 516"/>
            <p:cNvCxnSpPr>
              <a:stCxn id="510" idx="2"/>
              <a:endCxn id="517" idx="0"/>
            </p:cNvCxnSpPr>
            <p:nvPr/>
          </p:nvCxnSpPr>
          <p:spPr>
            <a:xfrm>
              <a:off x="6839688" y="2268695"/>
              <a:ext cx="0" cy="270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17" name="Shape 517"/>
            <p:cNvSpPr txBox="1"/>
            <p:nvPr/>
          </p:nvSpPr>
          <p:spPr>
            <a:xfrm>
              <a:off x="6519600" y="2539600"/>
              <a:ext cx="640200" cy="4803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546</a:t>
              </a:r>
              <a:endParaRPr/>
            </a:p>
          </p:txBody>
        </p:sp>
      </p:grpSp>
      <p:cxnSp>
        <p:nvCxnSpPr>
          <p:cNvPr id="518" name="Shape 518"/>
          <p:cNvCxnSpPr>
            <a:stCxn id="504" idx="2"/>
            <a:endCxn id="451" idx="0"/>
          </p:cNvCxnSpPr>
          <p:nvPr/>
        </p:nvCxnSpPr>
        <p:spPr>
          <a:xfrm>
            <a:off x="2238138" y="1756158"/>
            <a:ext cx="894000" cy="127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Shape 523"/>
          <p:cNvGrpSpPr/>
          <p:nvPr/>
        </p:nvGrpSpPr>
        <p:grpSpPr>
          <a:xfrm>
            <a:off x="2883963" y="178450"/>
            <a:ext cx="3376075" cy="645900"/>
            <a:chOff x="2888825" y="35125"/>
            <a:chExt cx="3376075" cy="645900"/>
          </a:xfrm>
        </p:grpSpPr>
        <p:grpSp>
          <p:nvGrpSpPr>
            <p:cNvPr id="524" name="Shape 524"/>
            <p:cNvGrpSpPr/>
            <p:nvPr/>
          </p:nvGrpSpPr>
          <p:grpSpPr>
            <a:xfrm>
              <a:off x="2888825" y="35125"/>
              <a:ext cx="1547100" cy="645900"/>
              <a:chOff x="2888825" y="35125"/>
              <a:chExt cx="1547100" cy="645900"/>
            </a:xfrm>
          </p:grpSpPr>
          <p:sp>
            <p:nvSpPr>
              <p:cNvPr id="525" name="Shape 525"/>
              <p:cNvSpPr txBox="1"/>
              <p:nvPr/>
            </p:nvSpPr>
            <p:spPr>
              <a:xfrm>
                <a:off x="2888825" y="35125"/>
                <a:ext cx="1547100" cy="6459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000"/>
                  <a:t>Header</a:t>
                </a:r>
                <a:endParaRPr sz="1000"/>
              </a:p>
            </p:txBody>
          </p:sp>
          <p:grpSp>
            <p:nvGrpSpPr>
              <p:cNvPr id="526" name="Shape 526"/>
              <p:cNvGrpSpPr/>
              <p:nvPr/>
            </p:nvGrpSpPr>
            <p:grpSpPr>
              <a:xfrm>
                <a:off x="2937550" y="328825"/>
                <a:ext cx="1449950" cy="293700"/>
                <a:chOff x="1233025" y="739825"/>
                <a:chExt cx="1449950" cy="293700"/>
              </a:xfrm>
            </p:grpSpPr>
            <p:sp>
              <p:nvSpPr>
                <p:cNvPr id="527" name="Shape 527"/>
                <p:cNvSpPr/>
                <p:nvPr/>
              </p:nvSpPr>
              <p:spPr>
                <a:xfrm>
                  <a:off x="12330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528" name="Shape 528"/>
                <p:cNvSpPr/>
                <p:nvPr/>
              </p:nvSpPr>
              <p:spPr>
                <a:xfrm>
                  <a:off x="140822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800"/>
                    <a:t>0</a:t>
                  </a:r>
                  <a:endParaRPr sz="800"/>
                </a:p>
              </p:txBody>
            </p:sp>
            <p:sp>
              <p:nvSpPr>
                <p:cNvPr id="529" name="Shape 529"/>
                <p:cNvSpPr/>
                <p:nvPr/>
              </p:nvSpPr>
              <p:spPr>
                <a:xfrm>
                  <a:off x="1631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530" name="Shape 530"/>
                <p:cNvSpPr/>
                <p:nvPr/>
              </p:nvSpPr>
              <p:spPr>
                <a:xfrm>
                  <a:off x="18069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531" name="Shape 531"/>
                <p:cNvSpPr/>
                <p:nvPr/>
              </p:nvSpPr>
              <p:spPr>
                <a:xfrm>
                  <a:off x="19821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532" name="Shape 532"/>
                <p:cNvSpPr/>
                <p:nvPr/>
              </p:nvSpPr>
              <p:spPr>
                <a:xfrm>
                  <a:off x="21573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533" name="Shape 533"/>
                <p:cNvSpPr/>
                <p:nvPr/>
              </p:nvSpPr>
              <p:spPr>
                <a:xfrm>
                  <a:off x="23325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  <p:sp>
              <p:nvSpPr>
                <p:cNvPr id="534" name="Shape 534"/>
                <p:cNvSpPr/>
                <p:nvPr/>
              </p:nvSpPr>
              <p:spPr>
                <a:xfrm>
                  <a:off x="2507775" y="739825"/>
                  <a:ext cx="1752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/>
                </a:p>
              </p:txBody>
            </p:sp>
          </p:grpSp>
        </p:grpSp>
        <p:grpSp>
          <p:nvGrpSpPr>
            <p:cNvPr id="535" name="Shape 535"/>
            <p:cNvGrpSpPr/>
            <p:nvPr/>
          </p:nvGrpSpPr>
          <p:grpSpPr>
            <a:xfrm>
              <a:off x="4494300" y="40995"/>
              <a:ext cx="1770600" cy="587400"/>
              <a:chOff x="4494300" y="40995"/>
              <a:chExt cx="1770600" cy="587400"/>
            </a:xfrm>
          </p:grpSpPr>
          <p:sp>
            <p:nvSpPr>
              <p:cNvPr id="536" name="Shape 536"/>
              <p:cNvSpPr/>
              <p:nvPr/>
            </p:nvSpPr>
            <p:spPr>
              <a:xfrm>
                <a:off x="5545500" y="334695"/>
                <a:ext cx="3690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/>
                  <a:t>...</a:t>
                </a:r>
                <a:endParaRPr/>
              </a:p>
            </p:txBody>
          </p:sp>
          <p:grpSp>
            <p:nvGrpSpPr>
              <p:cNvPr id="537" name="Shape 537"/>
              <p:cNvGrpSpPr/>
              <p:nvPr/>
            </p:nvGrpSpPr>
            <p:grpSpPr>
              <a:xfrm>
                <a:off x="4494300" y="40995"/>
                <a:ext cx="369000" cy="587400"/>
                <a:chOff x="4494300" y="40995"/>
                <a:chExt cx="369000" cy="587400"/>
              </a:xfrm>
            </p:grpSpPr>
            <p:sp>
              <p:nvSpPr>
                <p:cNvPr id="538" name="Shape 538"/>
                <p:cNvSpPr/>
                <p:nvPr/>
              </p:nvSpPr>
              <p:spPr>
                <a:xfrm>
                  <a:off x="44943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" name="Shape 539"/>
                <p:cNvSpPr txBox="1"/>
                <p:nvPr/>
              </p:nvSpPr>
              <p:spPr>
                <a:xfrm>
                  <a:off x="4519625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0</a:t>
                  </a:r>
                  <a:endParaRPr sz="1000"/>
                </a:p>
              </p:txBody>
            </p:sp>
          </p:grpSp>
          <p:grpSp>
            <p:nvGrpSpPr>
              <p:cNvPr id="540" name="Shape 540"/>
              <p:cNvGrpSpPr/>
              <p:nvPr/>
            </p:nvGrpSpPr>
            <p:grpSpPr>
              <a:xfrm>
                <a:off x="4844700" y="40995"/>
                <a:ext cx="369000" cy="587400"/>
                <a:chOff x="4844700" y="40995"/>
                <a:chExt cx="369000" cy="587400"/>
              </a:xfrm>
            </p:grpSpPr>
            <p:sp>
              <p:nvSpPr>
                <p:cNvPr id="541" name="Shape 541"/>
                <p:cNvSpPr/>
                <p:nvPr/>
              </p:nvSpPr>
              <p:spPr>
                <a:xfrm>
                  <a:off x="48447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" name="Shape 542"/>
                <p:cNvSpPr txBox="1"/>
                <p:nvPr/>
              </p:nvSpPr>
              <p:spPr>
                <a:xfrm>
                  <a:off x="49035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</a:t>
                  </a:r>
                  <a:endParaRPr sz="1000"/>
                </a:p>
              </p:txBody>
            </p:sp>
          </p:grpSp>
          <p:grpSp>
            <p:nvGrpSpPr>
              <p:cNvPr id="543" name="Shape 543"/>
              <p:cNvGrpSpPr/>
              <p:nvPr/>
            </p:nvGrpSpPr>
            <p:grpSpPr>
              <a:xfrm>
                <a:off x="5195100" y="40995"/>
                <a:ext cx="369000" cy="587400"/>
                <a:chOff x="5195100" y="40995"/>
                <a:chExt cx="369000" cy="587400"/>
              </a:xfrm>
            </p:grpSpPr>
            <p:sp>
              <p:nvSpPr>
                <p:cNvPr id="544" name="Shape 544"/>
                <p:cNvSpPr/>
                <p:nvPr/>
              </p:nvSpPr>
              <p:spPr>
                <a:xfrm>
                  <a:off x="5195100" y="334695"/>
                  <a:ext cx="369000" cy="293700"/>
                </a:xfrm>
                <a:prstGeom prst="rect">
                  <a:avLst/>
                </a:prstGeom>
                <a:solidFill>
                  <a:srgbClr val="99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" name="Shape 545"/>
                <p:cNvSpPr txBox="1"/>
                <p:nvPr/>
              </p:nvSpPr>
              <p:spPr>
                <a:xfrm>
                  <a:off x="5253900" y="40995"/>
                  <a:ext cx="2514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2</a:t>
                  </a:r>
                  <a:endParaRPr sz="1000"/>
                </a:p>
              </p:txBody>
            </p:sp>
          </p:grpSp>
          <p:grpSp>
            <p:nvGrpSpPr>
              <p:cNvPr id="546" name="Shape 546"/>
              <p:cNvGrpSpPr/>
              <p:nvPr/>
            </p:nvGrpSpPr>
            <p:grpSpPr>
              <a:xfrm>
                <a:off x="5895900" y="40995"/>
                <a:ext cx="369000" cy="587400"/>
                <a:chOff x="5895900" y="40995"/>
                <a:chExt cx="369000" cy="587400"/>
              </a:xfrm>
            </p:grpSpPr>
            <p:sp>
              <p:nvSpPr>
                <p:cNvPr id="547" name="Shape 547"/>
                <p:cNvSpPr/>
                <p:nvPr/>
              </p:nvSpPr>
              <p:spPr>
                <a:xfrm>
                  <a:off x="58959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" name="Shape 548"/>
                <p:cNvSpPr txBox="1"/>
                <p:nvPr/>
              </p:nvSpPr>
              <p:spPr>
                <a:xfrm>
                  <a:off x="5895900" y="40995"/>
                  <a:ext cx="369000" cy="2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15</a:t>
                  </a:r>
                  <a:endParaRPr sz="1000"/>
                </a:p>
              </p:txBody>
            </p:sp>
          </p:grpSp>
        </p:grpSp>
      </p:grpSp>
      <p:cxnSp>
        <p:nvCxnSpPr>
          <p:cNvPr id="549" name="Shape 549"/>
          <p:cNvCxnSpPr>
            <a:stCxn id="538" idx="2"/>
            <a:endCxn id="550" idx="0"/>
          </p:cNvCxnSpPr>
          <p:nvPr/>
        </p:nvCxnSpPr>
        <p:spPr>
          <a:xfrm flipH="1">
            <a:off x="2204638" y="771720"/>
            <a:ext cx="2469300" cy="396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1" name="Shape 551"/>
          <p:cNvCxnSpPr>
            <a:stCxn id="544" idx="2"/>
            <a:endCxn id="552" idx="0"/>
          </p:cNvCxnSpPr>
          <p:nvPr/>
        </p:nvCxnSpPr>
        <p:spPr>
          <a:xfrm>
            <a:off x="5374738" y="771720"/>
            <a:ext cx="0" cy="17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2" name="Shape 552"/>
          <p:cNvSpPr txBox="1"/>
          <p:nvPr/>
        </p:nvSpPr>
        <p:spPr>
          <a:xfrm>
            <a:off x="5054650" y="949625"/>
            <a:ext cx="640200" cy="4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8209</a:t>
            </a:r>
            <a:endParaRPr/>
          </a:p>
        </p:txBody>
      </p:sp>
      <p:grpSp>
        <p:nvGrpSpPr>
          <p:cNvPr id="553" name="Shape 553"/>
          <p:cNvGrpSpPr/>
          <p:nvPr/>
        </p:nvGrpSpPr>
        <p:grpSpPr>
          <a:xfrm>
            <a:off x="448175" y="3025950"/>
            <a:ext cx="3667488" cy="1304575"/>
            <a:chOff x="480200" y="1318575"/>
            <a:chExt cx="3667488" cy="1304575"/>
          </a:xfrm>
        </p:grpSpPr>
        <p:grpSp>
          <p:nvGrpSpPr>
            <p:cNvPr id="554" name="Shape 554"/>
            <p:cNvGrpSpPr/>
            <p:nvPr/>
          </p:nvGrpSpPr>
          <p:grpSpPr>
            <a:xfrm>
              <a:off x="673525" y="1318575"/>
              <a:ext cx="3376075" cy="645900"/>
              <a:chOff x="2888825" y="35125"/>
              <a:chExt cx="3376075" cy="645900"/>
            </a:xfrm>
          </p:grpSpPr>
          <p:grpSp>
            <p:nvGrpSpPr>
              <p:cNvPr id="555" name="Shape 555"/>
              <p:cNvGrpSpPr/>
              <p:nvPr/>
            </p:nvGrpSpPr>
            <p:grpSpPr>
              <a:xfrm>
                <a:off x="2888825" y="35125"/>
                <a:ext cx="1547100" cy="645900"/>
                <a:chOff x="2888825" y="35125"/>
                <a:chExt cx="1547100" cy="645900"/>
              </a:xfrm>
            </p:grpSpPr>
            <p:sp>
              <p:nvSpPr>
                <p:cNvPr id="556" name="Shape 556"/>
                <p:cNvSpPr txBox="1"/>
                <p:nvPr/>
              </p:nvSpPr>
              <p:spPr>
                <a:xfrm>
                  <a:off x="2888825" y="35125"/>
                  <a:ext cx="1547100" cy="6459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Header</a:t>
                  </a:r>
                  <a:endParaRPr sz="1000"/>
                </a:p>
              </p:txBody>
            </p:sp>
            <p:grpSp>
              <p:nvGrpSpPr>
                <p:cNvPr id="557" name="Shape 557"/>
                <p:cNvGrpSpPr/>
                <p:nvPr/>
              </p:nvGrpSpPr>
              <p:grpSpPr>
                <a:xfrm>
                  <a:off x="2937550" y="328825"/>
                  <a:ext cx="1449950" cy="293700"/>
                  <a:chOff x="1233025" y="739825"/>
                  <a:chExt cx="1449950" cy="293700"/>
                </a:xfrm>
              </p:grpSpPr>
              <p:sp>
                <p:nvSpPr>
                  <p:cNvPr id="558" name="Shape 558"/>
                  <p:cNvSpPr/>
                  <p:nvPr/>
                </p:nvSpPr>
                <p:spPr>
                  <a:xfrm>
                    <a:off x="12330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3</a:t>
                    </a:r>
                    <a:endParaRPr sz="800"/>
                  </a:p>
                </p:txBody>
              </p:sp>
              <p:sp>
                <p:nvSpPr>
                  <p:cNvPr id="559" name="Shape 559"/>
                  <p:cNvSpPr/>
                  <p:nvPr/>
                </p:nvSpPr>
                <p:spPr>
                  <a:xfrm>
                    <a:off x="14082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0</a:t>
                    </a:r>
                    <a:endParaRPr sz="800"/>
                  </a:p>
                </p:txBody>
              </p:sp>
              <p:sp>
                <p:nvSpPr>
                  <p:cNvPr id="560" name="Shape 560"/>
                  <p:cNvSpPr/>
                  <p:nvPr/>
                </p:nvSpPr>
                <p:spPr>
                  <a:xfrm>
                    <a:off x="1631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561" name="Shape 561"/>
                  <p:cNvSpPr/>
                  <p:nvPr/>
                </p:nvSpPr>
                <p:spPr>
                  <a:xfrm>
                    <a:off x="18069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562" name="Shape 562"/>
                  <p:cNvSpPr/>
                  <p:nvPr/>
                </p:nvSpPr>
                <p:spPr>
                  <a:xfrm>
                    <a:off x="19821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563" name="Shape 563"/>
                  <p:cNvSpPr/>
                  <p:nvPr/>
                </p:nvSpPr>
                <p:spPr>
                  <a:xfrm>
                    <a:off x="21573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564" name="Shape 564"/>
                  <p:cNvSpPr/>
                  <p:nvPr/>
                </p:nvSpPr>
                <p:spPr>
                  <a:xfrm>
                    <a:off x="23325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565" name="Shape 565"/>
                  <p:cNvSpPr/>
                  <p:nvPr/>
                </p:nvSpPr>
                <p:spPr>
                  <a:xfrm>
                    <a:off x="2507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</p:grpSp>
          </p:grpSp>
          <p:grpSp>
            <p:nvGrpSpPr>
              <p:cNvPr id="566" name="Shape 566"/>
              <p:cNvGrpSpPr/>
              <p:nvPr/>
            </p:nvGrpSpPr>
            <p:grpSpPr>
              <a:xfrm>
                <a:off x="4494300" y="40995"/>
                <a:ext cx="1770600" cy="587400"/>
                <a:chOff x="4494300" y="40995"/>
                <a:chExt cx="1770600" cy="587400"/>
              </a:xfrm>
            </p:grpSpPr>
            <p:sp>
              <p:nvSpPr>
                <p:cNvPr id="567" name="Shape 567"/>
                <p:cNvSpPr/>
                <p:nvPr/>
              </p:nvSpPr>
              <p:spPr>
                <a:xfrm>
                  <a:off x="55455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/>
                    <a:t>...</a:t>
                  </a:r>
                  <a:endParaRPr/>
                </a:p>
              </p:txBody>
            </p:sp>
            <p:grpSp>
              <p:nvGrpSpPr>
                <p:cNvPr id="568" name="Shape 568"/>
                <p:cNvGrpSpPr/>
                <p:nvPr/>
              </p:nvGrpSpPr>
              <p:grpSpPr>
                <a:xfrm>
                  <a:off x="4494300" y="40995"/>
                  <a:ext cx="369000" cy="587400"/>
                  <a:chOff x="4494300" y="40995"/>
                  <a:chExt cx="369000" cy="587400"/>
                </a:xfrm>
              </p:grpSpPr>
              <p:sp>
                <p:nvSpPr>
                  <p:cNvPr id="569" name="Shape 569"/>
                  <p:cNvSpPr/>
                  <p:nvPr/>
                </p:nvSpPr>
                <p:spPr>
                  <a:xfrm>
                    <a:off x="44943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Shape 570"/>
                  <p:cNvSpPr txBox="1"/>
                  <p:nvPr/>
                </p:nvSpPr>
                <p:spPr>
                  <a:xfrm>
                    <a:off x="4519625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0</a:t>
                    </a:r>
                    <a:endParaRPr sz="1000"/>
                  </a:p>
                </p:txBody>
              </p:sp>
            </p:grpSp>
            <p:grpSp>
              <p:nvGrpSpPr>
                <p:cNvPr id="571" name="Shape 571"/>
                <p:cNvGrpSpPr/>
                <p:nvPr/>
              </p:nvGrpSpPr>
              <p:grpSpPr>
                <a:xfrm>
                  <a:off x="4844700" y="40995"/>
                  <a:ext cx="369000" cy="587400"/>
                  <a:chOff x="4844700" y="40995"/>
                  <a:chExt cx="369000" cy="587400"/>
                </a:xfrm>
              </p:grpSpPr>
              <p:sp>
                <p:nvSpPr>
                  <p:cNvPr id="572" name="Shape 572"/>
                  <p:cNvSpPr/>
                  <p:nvPr/>
                </p:nvSpPr>
                <p:spPr>
                  <a:xfrm>
                    <a:off x="4844700" y="334695"/>
                    <a:ext cx="3690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Shape 573"/>
                  <p:cNvSpPr txBox="1"/>
                  <p:nvPr/>
                </p:nvSpPr>
                <p:spPr>
                  <a:xfrm>
                    <a:off x="49035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</a:t>
                    </a:r>
                    <a:endParaRPr sz="1000"/>
                  </a:p>
                </p:txBody>
              </p:sp>
            </p:grpSp>
            <p:grpSp>
              <p:nvGrpSpPr>
                <p:cNvPr id="574" name="Shape 574"/>
                <p:cNvGrpSpPr/>
                <p:nvPr/>
              </p:nvGrpSpPr>
              <p:grpSpPr>
                <a:xfrm>
                  <a:off x="5195100" y="40995"/>
                  <a:ext cx="369000" cy="587400"/>
                  <a:chOff x="5195100" y="40995"/>
                  <a:chExt cx="369000" cy="587400"/>
                </a:xfrm>
              </p:grpSpPr>
              <p:sp>
                <p:nvSpPr>
                  <p:cNvPr id="575" name="Shape 575"/>
                  <p:cNvSpPr/>
                  <p:nvPr/>
                </p:nvSpPr>
                <p:spPr>
                  <a:xfrm>
                    <a:off x="51951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6" name="Shape 576"/>
                  <p:cNvSpPr txBox="1"/>
                  <p:nvPr/>
                </p:nvSpPr>
                <p:spPr>
                  <a:xfrm>
                    <a:off x="52539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2</a:t>
                    </a:r>
                    <a:endParaRPr sz="1000"/>
                  </a:p>
                </p:txBody>
              </p:sp>
            </p:grpSp>
            <p:grpSp>
              <p:nvGrpSpPr>
                <p:cNvPr id="577" name="Shape 577"/>
                <p:cNvGrpSpPr/>
                <p:nvPr/>
              </p:nvGrpSpPr>
              <p:grpSpPr>
                <a:xfrm>
                  <a:off x="5895900" y="40995"/>
                  <a:ext cx="369000" cy="587400"/>
                  <a:chOff x="5895900" y="40995"/>
                  <a:chExt cx="369000" cy="587400"/>
                </a:xfrm>
              </p:grpSpPr>
              <p:sp>
                <p:nvSpPr>
                  <p:cNvPr id="578" name="Shape 578"/>
                  <p:cNvSpPr/>
                  <p:nvPr/>
                </p:nvSpPr>
                <p:spPr>
                  <a:xfrm>
                    <a:off x="58959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Shape 579"/>
                  <p:cNvSpPr txBox="1"/>
                  <p:nvPr/>
                </p:nvSpPr>
                <p:spPr>
                  <a:xfrm>
                    <a:off x="5895900" y="40995"/>
                    <a:ext cx="3690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15</a:t>
                    </a:r>
                    <a:endParaRPr sz="1000"/>
                  </a:p>
                </p:txBody>
              </p:sp>
            </p:grpSp>
          </p:grpSp>
        </p:grpSp>
        <p:cxnSp>
          <p:nvCxnSpPr>
            <p:cNvPr id="580" name="Shape 580"/>
            <p:cNvCxnSpPr>
              <a:stCxn id="569" idx="2"/>
            </p:cNvCxnSpPr>
            <p:nvPr/>
          </p:nvCxnSpPr>
          <p:spPr>
            <a:xfrm>
              <a:off x="2463500" y="1911845"/>
              <a:ext cx="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81" name="Shape 581"/>
            <p:cNvSpPr txBox="1"/>
            <p:nvPr/>
          </p:nvSpPr>
          <p:spPr>
            <a:xfrm>
              <a:off x="2079350" y="2198350"/>
              <a:ext cx="566400" cy="42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512</a:t>
              </a:r>
              <a:endParaRPr/>
            </a:p>
          </p:txBody>
        </p:sp>
        <p:sp>
          <p:nvSpPr>
            <p:cNvPr id="582" name="Shape 582"/>
            <p:cNvSpPr txBox="1"/>
            <p:nvPr/>
          </p:nvSpPr>
          <p:spPr>
            <a:xfrm>
              <a:off x="2883963" y="2198350"/>
              <a:ext cx="566400" cy="42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514</a:t>
              </a:r>
              <a:endParaRPr/>
            </a:p>
          </p:txBody>
        </p:sp>
        <p:cxnSp>
          <p:nvCxnSpPr>
            <p:cNvPr id="583" name="Shape 583"/>
            <p:cNvCxnSpPr>
              <a:stCxn id="575" idx="2"/>
              <a:endCxn id="582" idx="0"/>
            </p:cNvCxnSpPr>
            <p:nvPr/>
          </p:nvCxnSpPr>
          <p:spPr>
            <a:xfrm>
              <a:off x="3164300" y="1911845"/>
              <a:ext cx="30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84" name="Shape 584"/>
            <p:cNvSpPr txBox="1"/>
            <p:nvPr/>
          </p:nvSpPr>
          <p:spPr>
            <a:xfrm>
              <a:off x="3581288" y="2198350"/>
              <a:ext cx="566400" cy="42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527</a:t>
              </a:r>
              <a:endParaRPr/>
            </a:p>
          </p:txBody>
        </p:sp>
        <p:cxnSp>
          <p:nvCxnSpPr>
            <p:cNvPr id="585" name="Shape 585"/>
            <p:cNvCxnSpPr>
              <a:stCxn id="578" idx="2"/>
              <a:endCxn id="584" idx="0"/>
            </p:cNvCxnSpPr>
            <p:nvPr/>
          </p:nvCxnSpPr>
          <p:spPr>
            <a:xfrm flipH="1">
              <a:off x="3864500" y="1911845"/>
              <a:ext cx="6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86" name="Shape 586"/>
            <p:cNvSpPr txBox="1"/>
            <p:nvPr/>
          </p:nvSpPr>
          <p:spPr>
            <a:xfrm>
              <a:off x="480200" y="2245300"/>
              <a:ext cx="150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/>
                <a:t>0000 0010 0000</a:t>
              </a:r>
              <a:endParaRPr b="1"/>
            </a:p>
          </p:txBody>
        </p:sp>
      </p:grpSp>
      <p:sp>
        <p:nvSpPr>
          <p:cNvPr id="587" name="Shape 587"/>
          <p:cNvSpPr txBox="1"/>
          <p:nvPr/>
        </p:nvSpPr>
        <p:spPr>
          <a:xfrm>
            <a:off x="6839700" y="0"/>
            <a:ext cx="2304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Insert new key 546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= 0000 0010 0010 0010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3. Change parent pointer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588" name="Shape 588"/>
          <p:cNvCxnSpPr>
            <a:stCxn id="589" idx="2"/>
            <a:endCxn id="576" idx="0"/>
          </p:cNvCxnSpPr>
          <p:nvPr/>
        </p:nvCxnSpPr>
        <p:spPr>
          <a:xfrm>
            <a:off x="2238138" y="1756158"/>
            <a:ext cx="894000" cy="127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90" name="Shape 590"/>
          <p:cNvGrpSpPr/>
          <p:nvPr/>
        </p:nvGrpSpPr>
        <p:grpSpPr>
          <a:xfrm>
            <a:off x="448163" y="1162888"/>
            <a:ext cx="3376075" cy="1344475"/>
            <a:chOff x="4348913" y="1675425"/>
            <a:chExt cx="3376075" cy="1344475"/>
          </a:xfrm>
        </p:grpSpPr>
        <p:grpSp>
          <p:nvGrpSpPr>
            <p:cNvPr id="591" name="Shape 591"/>
            <p:cNvGrpSpPr/>
            <p:nvPr/>
          </p:nvGrpSpPr>
          <p:grpSpPr>
            <a:xfrm>
              <a:off x="4348913" y="1675425"/>
              <a:ext cx="3376075" cy="645900"/>
              <a:chOff x="2888825" y="35125"/>
              <a:chExt cx="3376075" cy="645900"/>
            </a:xfrm>
          </p:grpSpPr>
          <p:grpSp>
            <p:nvGrpSpPr>
              <p:cNvPr id="592" name="Shape 592"/>
              <p:cNvGrpSpPr/>
              <p:nvPr/>
            </p:nvGrpSpPr>
            <p:grpSpPr>
              <a:xfrm>
                <a:off x="2888825" y="35125"/>
                <a:ext cx="1547100" cy="645900"/>
                <a:chOff x="2888825" y="35125"/>
                <a:chExt cx="1547100" cy="645900"/>
              </a:xfrm>
            </p:grpSpPr>
            <p:sp>
              <p:nvSpPr>
                <p:cNvPr id="593" name="Shape 593"/>
                <p:cNvSpPr txBox="1"/>
                <p:nvPr/>
              </p:nvSpPr>
              <p:spPr>
                <a:xfrm>
                  <a:off x="2888825" y="35125"/>
                  <a:ext cx="1547100" cy="6459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000"/>
                    <a:t>Header</a:t>
                  </a:r>
                  <a:endParaRPr sz="1000"/>
                </a:p>
              </p:txBody>
            </p:sp>
            <p:grpSp>
              <p:nvGrpSpPr>
                <p:cNvPr id="594" name="Shape 594"/>
                <p:cNvGrpSpPr/>
                <p:nvPr/>
              </p:nvGrpSpPr>
              <p:grpSpPr>
                <a:xfrm>
                  <a:off x="2937550" y="328825"/>
                  <a:ext cx="1449950" cy="293700"/>
                  <a:chOff x="1233025" y="739825"/>
                  <a:chExt cx="1449950" cy="293700"/>
                </a:xfrm>
              </p:grpSpPr>
              <p:sp>
                <p:nvSpPr>
                  <p:cNvPr id="595" name="Shape 595"/>
                  <p:cNvSpPr/>
                  <p:nvPr/>
                </p:nvSpPr>
                <p:spPr>
                  <a:xfrm>
                    <a:off x="12330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1</a:t>
                    </a:r>
                    <a:endParaRPr sz="800"/>
                  </a:p>
                </p:txBody>
              </p:sp>
              <p:sp>
                <p:nvSpPr>
                  <p:cNvPr id="596" name="Shape 596"/>
                  <p:cNvSpPr/>
                  <p:nvPr/>
                </p:nvSpPr>
                <p:spPr>
                  <a:xfrm>
                    <a:off x="140822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1</a:t>
                    </a:r>
                    <a:endParaRPr sz="800"/>
                  </a:p>
                </p:txBody>
              </p:sp>
              <p:sp>
                <p:nvSpPr>
                  <p:cNvPr id="597" name="Shape 597"/>
                  <p:cNvSpPr/>
                  <p:nvPr/>
                </p:nvSpPr>
                <p:spPr>
                  <a:xfrm>
                    <a:off x="1631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800"/>
                      <a:t>2</a:t>
                    </a:r>
                    <a:endParaRPr sz="800"/>
                  </a:p>
                </p:txBody>
              </p:sp>
              <p:sp>
                <p:nvSpPr>
                  <p:cNvPr id="598" name="Shape 598"/>
                  <p:cNvSpPr/>
                  <p:nvPr/>
                </p:nvSpPr>
                <p:spPr>
                  <a:xfrm>
                    <a:off x="18069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599" name="Shape 599"/>
                  <p:cNvSpPr/>
                  <p:nvPr/>
                </p:nvSpPr>
                <p:spPr>
                  <a:xfrm>
                    <a:off x="19821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600" name="Shape 600"/>
                  <p:cNvSpPr/>
                  <p:nvPr/>
                </p:nvSpPr>
                <p:spPr>
                  <a:xfrm>
                    <a:off x="21573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601" name="Shape 601"/>
                  <p:cNvSpPr/>
                  <p:nvPr/>
                </p:nvSpPr>
                <p:spPr>
                  <a:xfrm>
                    <a:off x="23325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  <p:sp>
                <p:nvSpPr>
                  <p:cNvPr id="602" name="Shape 602"/>
                  <p:cNvSpPr/>
                  <p:nvPr/>
                </p:nvSpPr>
                <p:spPr>
                  <a:xfrm>
                    <a:off x="2507775" y="739825"/>
                    <a:ext cx="1752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800"/>
                  </a:p>
                </p:txBody>
              </p:sp>
            </p:grpSp>
          </p:grpSp>
          <p:grpSp>
            <p:nvGrpSpPr>
              <p:cNvPr id="603" name="Shape 603"/>
              <p:cNvGrpSpPr/>
              <p:nvPr/>
            </p:nvGrpSpPr>
            <p:grpSpPr>
              <a:xfrm>
                <a:off x="4494300" y="40995"/>
                <a:ext cx="1770600" cy="587400"/>
                <a:chOff x="4494300" y="40995"/>
                <a:chExt cx="1770600" cy="587400"/>
              </a:xfrm>
            </p:grpSpPr>
            <p:sp>
              <p:nvSpPr>
                <p:cNvPr id="604" name="Shape 604"/>
                <p:cNvSpPr/>
                <p:nvPr/>
              </p:nvSpPr>
              <p:spPr>
                <a:xfrm>
                  <a:off x="5545500" y="334695"/>
                  <a:ext cx="369000" cy="293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/>
                    <a:t>...</a:t>
                  </a:r>
                  <a:endParaRPr/>
                </a:p>
              </p:txBody>
            </p:sp>
            <p:grpSp>
              <p:nvGrpSpPr>
                <p:cNvPr id="605" name="Shape 605"/>
                <p:cNvGrpSpPr/>
                <p:nvPr/>
              </p:nvGrpSpPr>
              <p:grpSpPr>
                <a:xfrm>
                  <a:off x="4494300" y="40995"/>
                  <a:ext cx="369000" cy="587400"/>
                  <a:chOff x="4494300" y="40995"/>
                  <a:chExt cx="369000" cy="587400"/>
                </a:xfrm>
              </p:grpSpPr>
              <p:sp>
                <p:nvSpPr>
                  <p:cNvPr id="589" name="Shape 589"/>
                  <p:cNvSpPr/>
                  <p:nvPr/>
                </p:nvSpPr>
                <p:spPr>
                  <a:xfrm>
                    <a:off x="44943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Shape 550"/>
                  <p:cNvSpPr txBox="1"/>
                  <p:nvPr/>
                </p:nvSpPr>
                <p:spPr>
                  <a:xfrm>
                    <a:off x="4519625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0</a:t>
                    </a:r>
                    <a:endParaRPr sz="1000"/>
                  </a:p>
                </p:txBody>
              </p:sp>
            </p:grpSp>
            <p:grpSp>
              <p:nvGrpSpPr>
                <p:cNvPr id="606" name="Shape 606"/>
                <p:cNvGrpSpPr/>
                <p:nvPr/>
              </p:nvGrpSpPr>
              <p:grpSpPr>
                <a:xfrm>
                  <a:off x="4844700" y="40995"/>
                  <a:ext cx="369000" cy="587400"/>
                  <a:chOff x="4844700" y="40995"/>
                  <a:chExt cx="369000" cy="587400"/>
                </a:xfrm>
              </p:grpSpPr>
              <p:sp>
                <p:nvSpPr>
                  <p:cNvPr id="607" name="Shape 607"/>
                  <p:cNvSpPr/>
                  <p:nvPr/>
                </p:nvSpPr>
                <p:spPr>
                  <a:xfrm>
                    <a:off x="4844700" y="334695"/>
                    <a:ext cx="3690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8" name="Shape 608"/>
                  <p:cNvSpPr txBox="1"/>
                  <p:nvPr/>
                </p:nvSpPr>
                <p:spPr>
                  <a:xfrm>
                    <a:off x="49035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</a:t>
                    </a:r>
                    <a:endParaRPr sz="1000"/>
                  </a:p>
                </p:txBody>
              </p:sp>
            </p:grpSp>
            <p:grpSp>
              <p:nvGrpSpPr>
                <p:cNvPr id="609" name="Shape 609"/>
                <p:cNvGrpSpPr/>
                <p:nvPr/>
              </p:nvGrpSpPr>
              <p:grpSpPr>
                <a:xfrm>
                  <a:off x="5195100" y="40995"/>
                  <a:ext cx="369000" cy="587400"/>
                  <a:chOff x="5195100" y="40995"/>
                  <a:chExt cx="369000" cy="587400"/>
                </a:xfrm>
              </p:grpSpPr>
              <p:sp>
                <p:nvSpPr>
                  <p:cNvPr id="610" name="Shape 610"/>
                  <p:cNvSpPr/>
                  <p:nvPr/>
                </p:nvSpPr>
                <p:spPr>
                  <a:xfrm>
                    <a:off x="5195100" y="334695"/>
                    <a:ext cx="369000" cy="293700"/>
                  </a:xfrm>
                  <a:prstGeom prst="rect">
                    <a:avLst/>
                  </a:prstGeom>
                  <a:solidFill>
                    <a:srgbClr val="999999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1" name="Shape 611"/>
                  <p:cNvSpPr txBox="1"/>
                  <p:nvPr/>
                </p:nvSpPr>
                <p:spPr>
                  <a:xfrm>
                    <a:off x="5253900" y="40995"/>
                    <a:ext cx="2514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2</a:t>
                    </a:r>
                    <a:endParaRPr sz="1000"/>
                  </a:p>
                </p:txBody>
              </p:sp>
            </p:grpSp>
            <p:grpSp>
              <p:nvGrpSpPr>
                <p:cNvPr id="612" name="Shape 612"/>
                <p:cNvGrpSpPr/>
                <p:nvPr/>
              </p:nvGrpSpPr>
              <p:grpSpPr>
                <a:xfrm>
                  <a:off x="5895900" y="40995"/>
                  <a:ext cx="369000" cy="587400"/>
                  <a:chOff x="5895900" y="40995"/>
                  <a:chExt cx="369000" cy="587400"/>
                </a:xfrm>
              </p:grpSpPr>
              <p:sp>
                <p:nvSpPr>
                  <p:cNvPr id="613" name="Shape 613"/>
                  <p:cNvSpPr/>
                  <p:nvPr/>
                </p:nvSpPr>
                <p:spPr>
                  <a:xfrm>
                    <a:off x="5895900" y="334695"/>
                    <a:ext cx="369000" cy="293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4" name="Shape 614"/>
                  <p:cNvSpPr txBox="1"/>
                  <p:nvPr/>
                </p:nvSpPr>
                <p:spPr>
                  <a:xfrm>
                    <a:off x="5895900" y="40995"/>
                    <a:ext cx="369000" cy="2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ko" sz="1000"/>
                      <a:t>15</a:t>
                    </a:r>
                    <a:endParaRPr sz="1000"/>
                  </a:p>
                </p:txBody>
              </p:sp>
            </p:grpSp>
          </p:grpSp>
        </p:grpSp>
        <p:sp>
          <p:nvSpPr>
            <p:cNvPr id="615" name="Shape 615"/>
            <p:cNvSpPr txBox="1"/>
            <p:nvPr/>
          </p:nvSpPr>
          <p:spPr>
            <a:xfrm>
              <a:off x="4348925" y="2406300"/>
              <a:ext cx="150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/>
                <a:t>0000 0010</a:t>
              </a:r>
              <a:endParaRPr b="1" u="sng"/>
            </a:p>
          </p:txBody>
        </p:sp>
        <p:cxnSp>
          <p:nvCxnSpPr>
            <p:cNvPr id="616" name="Shape 616"/>
            <p:cNvCxnSpPr>
              <a:stCxn id="610" idx="2"/>
              <a:endCxn id="617" idx="0"/>
            </p:cNvCxnSpPr>
            <p:nvPr/>
          </p:nvCxnSpPr>
          <p:spPr>
            <a:xfrm>
              <a:off x="6839688" y="2268695"/>
              <a:ext cx="0" cy="270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17" name="Shape 617"/>
            <p:cNvSpPr txBox="1"/>
            <p:nvPr/>
          </p:nvSpPr>
          <p:spPr>
            <a:xfrm>
              <a:off x="6519600" y="2539600"/>
              <a:ext cx="640200" cy="4803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key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/>
                <a:t>546</a:t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WOART</a:t>
            </a:r>
            <a:endParaRPr/>
          </a:p>
        </p:txBody>
      </p:sp>
      <p:sp>
        <p:nvSpPr>
          <p:cNvPr id="623" name="Shape 6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Radix Tree</a:t>
            </a:r>
            <a:r>
              <a:rPr lang="ko"/>
              <a:t>의 Trade off…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Node의 child pointer를 늘리면, tree height는 줄어들지만 space utilization이 저하됨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ART (Adaptive Radix Tree)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여러 SizeType의 Node를 만들어서 사용하자! (NODE4, NODE16, NODE48, NODE256)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Space utilization은 증가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단, PM에서 failure-atomicity가 유지되지 않는 단점이 있음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WOART (Write Optimal Adaptive Radix Tree)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Node Type에 변화를 주어서, PM에서 failure-atomicity가 유지되도록 만듦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Partial key, slot array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WOART NODE4</a:t>
            </a:r>
            <a:endParaRPr/>
          </a:p>
        </p:txBody>
      </p:sp>
      <p:sp>
        <p:nvSpPr>
          <p:cNvPr id="629" name="Shape 6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Node</a:t>
            </a:r>
            <a:r>
              <a:rPr lang="ko"/>
              <a:t>의 </a:t>
            </a:r>
            <a:r>
              <a:rPr lang="ko"/>
              <a:t>Child pointer가 4개</a:t>
            </a:r>
            <a:r>
              <a:rPr lang="ko"/>
              <a:t>인 WOART Node type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Partial key와 slot array로 PM에서의 failure-atomicity(consistency)를 유지함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Partial key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Child pointer에 해당하는 key에서 common prefix 부분을 제거한 것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Child pointer의 key가 어떤건지 바로 알아낼 수 있음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Slot array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Child pointer가 Child pointer array의 어느 index에 있는지 나타내는 정보</a:t>
            </a:r>
            <a:endParaRPr/>
          </a:p>
          <a:p>
            <a: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Child pointer array는 Append-only로 관리하고, slot array에다가 Child pointer가 Child pointer array의 어디 index에 있는지 관리함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Shape 634"/>
          <p:cNvGrpSpPr/>
          <p:nvPr/>
        </p:nvGrpSpPr>
        <p:grpSpPr>
          <a:xfrm>
            <a:off x="1333350" y="3369125"/>
            <a:ext cx="1547100" cy="645900"/>
            <a:chOff x="1333363" y="3454500"/>
            <a:chExt cx="1547100" cy="645900"/>
          </a:xfrm>
        </p:grpSpPr>
        <p:sp>
          <p:nvSpPr>
            <p:cNvPr id="635" name="Shape 635"/>
            <p:cNvSpPr txBox="1"/>
            <p:nvPr/>
          </p:nvSpPr>
          <p:spPr>
            <a:xfrm>
              <a:off x="1333363" y="3454500"/>
              <a:ext cx="1547100" cy="6459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000"/>
                <a:t>Header</a:t>
              </a:r>
              <a:endParaRPr sz="1000"/>
            </a:p>
          </p:txBody>
        </p:sp>
        <p:grpSp>
          <p:nvGrpSpPr>
            <p:cNvPr id="636" name="Shape 636"/>
            <p:cNvGrpSpPr/>
            <p:nvPr/>
          </p:nvGrpSpPr>
          <p:grpSpPr>
            <a:xfrm>
              <a:off x="1381938" y="3737525"/>
              <a:ext cx="1449950" cy="293700"/>
              <a:chOff x="1233025" y="739825"/>
              <a:chExt cx="1449950" cy="293700"/>
            </a:xfrm>
          </p:grpSpPr>
          <p:sp>
            <p:nvSpPr>
              <p:cNvPr id="637" name="Shape 637"/>
              <p:cNvSpPr/>
              <p:nvPr/>
            </p:nvSpPr>
            <p:spPr>
              <a:xfrm>
                <a:off x="123302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0</a:t>
                </a:r>
                <a:endParaRPr sz="800"/>
              </a:p>
            </p:txBody>
          </p:sp>
          <p:sp>
            <p:nvSpPr>
              <p:cNvPr id="638" name="Shape 638"/>
              <p:cNvSpPr/>
              <p:nvPr/>
            </p:nvSpPr>
            <p:spPr>
              <a:xfrm>
                <a:off x="140822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2</a:t>
                </a:r>
                <a:endParaRPr sz="800"/>
              </a:p>
            </p:txBody>
          </p:sp>
          <p:sp>
            <p:nvSpPr>
              <p:cNvPr id="639" name="Shape 639"/>
              <p:cNvSpPr/>
              <p:nvPr/>
            </p:nvSpPr>
            <p:spPr>
              <a:xfrm>
                <a:off x="16317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0</a:t>
                </a:r>
                <a:endParaRPr sz="800"/>
              </a:p>
            </p:txBody>
          </p:sp>
          <p:sp>
            <p:nvSpPr>
              <p:cNvPr id="640" name="Shape 640"/>
              <p:cNvSpPr/>
              <p:nvPr/>
            </p:nvSpPr>
            <p:spPr>
              <a:xfrm>
                <a:off x="18069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2</a:t>
                </a:r>
                <a:endParaRPr sz="800"/>
              </a:p>
            </p:txBody>
          </p:sp>
          <p:sp>
            <p:nvSpPr>
              <p:cNvPr id="641" name="Shape 641"/>
              <p:cNvSpPr/>
              <p:nvPr/>
            </p:nvSpPr>
            <p:spPr>
              <a:xfrm>
                <a:off x="19821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642" name="Shape 642"/>
              <p:cNvSpPr/>
              <p:nvPr/>
            </p:nvSpPr>
            <p:spPr>
              <a:xfrm>
                <a:off x="21573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643" name="Shape 643"/>
              <p:cNvSpPr/>
              <p:nvPr/>
            </p:nvSpPr>
            <p:spPr>
              <a:xfrm>
                <a:off x="23325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644" name="Shape 644"/>
              <p:cNvSpPr/>
              <p:nvPr/>
            </p:nvSpPr>
            <p:spPr>
              <a:xfrm>
                <a:off x="25077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</p:grpSp>
      </p:grpSp>
      <p:sp>
        <p:nvSpPr>
          <p:cNvPr id="645" name="Shape 645"/>
          <p:cNvSpPr txBox="1"/>
          <p:nvPr/>
        </p:nvSpPr>
        <p:spPr>
          <a:xfrm>
            <a:off x="2942313" y="1701550"/>
            <a:ext cx="1402800" cy="107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Partial keys</a:t>
            </a:r>
            <a:endParaRPr sz="1000"/>
          </a:p>
        </p:txBody>
      </p:sp>
      <p:sp>
        <p:nvSpPr>
          <p:cNvPr id="646" name="Shape 646"/>
          <p:cNvSpPr txBox="1"/>
          <p:nvPr/>
        </p:nvSpPr>
        <p:spPr>
          <a:xfrm>
            <a:off x="4387813" y="1701550"/>
            <a:ext cx="1402800" cy="107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Slot Array</a:t>
            </a:r>
            <a:endParaRPr sz="1000"/>
          </a:p>
        </p:txBody>
      </p:sp>
      <p:sp>
        <p:nvSpPr>
          <p:cNvPr id="647" name="Shape 647"/>
          <p:cNvSpPr txBox="1"/>
          <p:nvPr/>
        </p:nvSpPr>
        <p:spPr>
          <a:xfrm>
            <a:off x="5833213" y="1701550"/>
            <a:ext cx="1982700" cy="107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648" name="Shape 6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WOART NODE4</a:t>
            </a: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1327950" y="2288975"/>
            <a:ext cx="15579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294230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0</a:t>
            </a:r>
            <a:endParaRPr sz="700"/>
          </a:p>
        </p:txBody>
      </p:sp>
      <p:sp>
        <p:nvSpPr>
          <p:cNvPr id="651" name="Shape 651"/>
          <p:cNvSpPr/>
          <p:nvPr/>
        </p:nvSpPr>
        <p:spPr>
          <a:xfrm>
            <a:off x="3293006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2</a:t>
            </a:r>
            <a:endParaRPr sz="700"/>
          </a:p>
        </p:txBody>
      </p:sp>
      <p:sp>
        <p:nvSpPr>
          <p:cNvPr id="652" name="Shape 652"/>
          <p:cNvSpPr/>
          <p:nvPr/>
        </p:nvSpPr>
        <p:spPr>
          <a:xfrm>
            <a:off x="364370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4</a:t>
            </a:r>
            <a:endParaRPr sz="700"/>
          </a:p>
        </p:txBody>
      </p:sp>
      <p:sp>
        <p:nvSpPr>
          <p:cNvPr id="653" name="Shape 653"/>
          <p:cNvSpPr/>
          <p:nvPr/>
        </p:nvSpPr>
        <p:spPr>
          <a:xfrm>
            <a:off x="3994406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255</a:t>
            </a:r>
            <a:endParaRPr sz="700"/>
          </a:p>
        </p:txBody>
      </p:sp>
      <p:sp>
        <p:nvSpPr>
          <p:cNvPr id="654" name="Shape 654"/>
          <p:cNvSpPr/>
          <p:nvPr/>
        </p:nvSpPr>
        <p:spPr>
          <a:xfrm>
            <a:off x="438780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2</a:t>
            </a:r>
            <a:endParaRPr sz="700"/>
          </a:p>
        </p:txBody>
      </p:sp>
      <p:sp>
        <p:nvSpPr>
          <p:cNvPr id="655" name="Shape 655"/>
          <p:cNvSpPr/>
          <p:nvPr/>
        </p:nvSpPr>
        <p:spPr>
          <a:xfrm>
            <a:off x="4738506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3</a:t>
            </a:r>
            <a:endParaRPr sz="700"/>
          </a:p>
        </p:txBody>
      </p:sp>
      <p:sp>
        <p:nvSpPr>
          <p:cNvPr id="656" name="Shape 656"/>
          <p:cNvSpPr/>
          <p:nvPr/>
        </p:nvSpPr>
        <p:spPr>
          <a:xfrm>
            <a:off x="508920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0</a:t>
            </a:r>
            <a:endParaRPr sz="700"/>
          </a:p>
        </p:txBody>
      </p:sp>
      <p:sp>
        <p:nvSpPr>
          <p:cNvPr id="657" name="Shape 657"/>
          <p:cNvSpPr/>
          <p:nvPr/>
        </p:nvSpPr>
        <p:spPr>
          <a:xfrm>
            <a:off x="5439906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1</a:t>
            </a:r>
            <a:endParaRPr sz="700"/>
          </a:p>
        </p:txBody>
      </p:sp>
      <p:sp>
        <p:nvSpPr>
          <p:cNvPr id="658" name="Shape 658"/>
          <p:cNvSpPr/>
          <p:nvPr/>
        </p:nvSpPr>
        <p:spPr>
          <a:xfrm>
            <a:off x="5833300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ptrOf(2)</a:t>
            </a:r>
            <a:endParaRPr sz="700"/>
          </a:p>
        </p:txBody>
      </p:sp>
      <p:sp>
        <p:nvSpPr>
          <p:cNvPr id="659" name="Shape 659"/>
          <p:cNvSpPr/>
          <p:nvPr/>
        </p:nvSpPr>
        <p:spPr>
          <a:xfrm>
            <a:off x="6329017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ptrOf(3)</a:t>
            </a:r>
            <a:endParaRPr sz="700"/>
          </a:p>
        </p:txBody>
      </p:sp>
      <p:sp>
        <p:nvSpPr>
          <p:cNvPr id="660" name="Shape 660"/>
          <p:cNvSpPr/>
          <p:nvPr/>
        </p:nvSpPr>
        <p:spPr>
          <a:xfrm>
            <a:off x="6824718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ptrOf(0)</a:t>
            </a:r>
            <a:endParaRPr sz="700"/>
          </a:p>
        </p:txBody>
      </p:sp>
      <p:sp>
        <p:nvSpPr>
          <p:cNvPr id="661" name="Shape 661"/>
          <p:cNvSpPr/>
          <p:nvPr/>
        </p:nvSpPr>
        <p:spPr>
          <a:xfrm>
            <a:off x="7320435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ptrOf(1)</a:t>
            </a:r>
            <a:endParaRPr sz="700"/>
          </a:p>
        </p:txBody>
      </p:sp>
      <p:cxnSp>
        <p:nvCxnSpPr>
          <p:cNvPr id="662" name="Shape 662"/>
          <p:cNvCxnSpPr>
            <a:stCxn id="649" idx="2"/>
            <a:endCxn id="635" idx="0"/>
          </p:cNvCxnSpPr>
          <p:nvPr/>
        </p:nvCxnSpPr>
        <p:spPr>
          <a:xfrm>
            <a:off x="2106900" y="2683775"/>
            <a:ext cx="0" cy="6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63" name="Shape 663"/>
          <p:cNvSpPr txBox="1"/>
          <p:nvPr/>
        </p:nvSpPr>
        <p:spPr>
          <a:xfrm>
            <a:off x="299195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664" name="Shape 664"/>
          <p:cNvSpPr txBox="1"/>
          <p:nvPr/>
        </p:nvSpPr>
        <p:spPr>
          <a:xfrm>
            <a:off x="334265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665" name="Shape 665"/>
          <p:cNvSpPr txBox="1"/>
          <p:nvPr/>
        </p:nvSpPr>
        <p:spPr>
          <a:xfrm>
            <a:off x="3689875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666" name="Shape 666"/>
          <p:cNvSpPr txBox="1"/>
          <p:nvPr/>
        </p:nvSpPr>
        <p:spPr>
          <a:xfrm>
            <a:off x="4040575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667" name="Shape 667"/>
          <p:cNvSpPr txBox="1"/>
          <p:nvPr/>
        </p:nvSpPr>
        <p:spPr>
          <a:xfrm>
            <a:off x="4435575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668" name="Shape 668"/>
          <p:cNvSpPr txBox="1"/>
          <p:nvPr/>
        </p:nvSpPr>
        <p:spPr>
          <a:xfrm>
            <a:off x="4786275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669" name="Shape 669"/>
          <p:cNvSpPr txBox="1"/>
          <p:nvPr/>
        </p:nvSpPr>
        <p:spPr>
          <a:xfrm>
            <a:off x="513350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670" name="Shape 670"/>
          <p:cNvSpPr txBox="1"/>
          <p:nvPr/>
        </p:nvSpPr>
        <p:spPr>
          <a:xfrm>
            <a:off x="548420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671" name="Shape 671"/>
          <p:cNvSpPr txBox="1"/>
          <p:nvPr/>
        </p:nvSpPr>
        <p:spPr>
          <a:xfrm>
            <a:off x="595540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672" name="Shape 672"/>
          <p:cNvSpPr txBox="1"/>
          <p:nvPr/>
        </p:nvSpPr>
        <p:spPr>
          <a:xfrm>
            <a:off x="645110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673" name="Shape 673"/>
          <p:cNvSpPr txBox="1"/>
          <p:nvPr/>
        </p:nvSpPr>
        <p:spPr>
          <a:xfrm>
            <a:off x="694680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674" name="Shape 674"/>
          <p:cNvSpPr txBox="1"/>
          <p:nvPr/>
        </p:nvSpPr>
        <p:spPr>
          <a:xfrm>
            <a:off x="744250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675" name="Shape 675"/>
          <p:cNvSpPr txBox="1"/>
          <p:nvPr/>
        </p:nvSpPr>
        <p:spPr>
          <a:xfrm>
            <a:off x="1352113" y="4040400"/>
            <a:ext cx="1509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0000 0010</a:t>
            </a:r>
            <a:endParaRPr b="1"/>
          </a:p>
        </p:txBody>
      </p:sp>
      <p:sp>
        <p:nvSpPr>
          <p:cNvPr id="676" name="Shape 676"/>
          <p:cNvSpPr txBox="1"/>
          <p:nvPr/>
        </p:nvSpPr>
        <p:spPr>
          <a:xfrm>
            <a:off x="2942300" y="1294538"/>
            <a:ext cx="28482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8 Byte failure atomicity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311700" y="2103150"/>
            <a:ext cx="85206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/>
              <a:t>Introduction</a:t>
            </a:r>
            <a:endParaRPr sz="5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WOART NODE16</a:t>
            </a:r>
            <a:endParaRPr/>
          </a:p>
        </p:txBody>
      </p:sp>
      <p:sp>
        <p:nvSpPr>
          <p:cNvPr id="682" name="Shape 6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Node의 Child pointer가 16개인 WOART Node type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NODE4에</a:t>
            </a:r>
            <a:r>
              <a:rPr lang="ko"/>
              <a:t>서 child pointer의 개수가 4개를 넘어가면 NODE16으로 확장함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Partial key array, bitmap으</a:t>
            </a:r>
            <a:r>
              <a:rPr lang="ko"/>
              <a:t>로 PM consistency를 유지함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Partial key array를 sorted 상태로 유지하지 않고, pointer array와 동일한 순서로 유지함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해당 key에 접근할때, partial array에서 해당 key의 pointer 위치를 찾아야함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Bitmap에는 partial key array의 valid / invalid 상태를 저장해놓음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“10100011 10100011” (2 byte)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0이면 invalid / 1이면 valid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Shape 687"/>
          <p:cNvGrpSpPr/>
          <p:nvPr/>
        </p:nvGrpSpPr>
        <p:grpSpPr>
          <a:xfrm>
            <a:off x="1333350" y="3369125"/>
            <a:ext cx="1547100" cy="645900"/>
            <a:chOff x="1333363" y="3454500"/>
            <a:chExt cx="1547100" cy="645900"/>
          </a:xfrm>
        </p:grpSpPr>
        <p:sp>
          <p:nvSpPr>
            <p:cNvPr id="688" name="Shape 688"/>
            <p:cNvSpPr txBox="1"/>
            <p:nvPr/>
          </p:nvSpPr>
          <p:spPr>
            <a:xfrm>
              <a:off x="1333363" y="3454500"/>
              <a:ext cx="1547100" cy="6459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000"/>
                <a:t>Header</a:t>
              </a:r>
              <a:endParaRPr sz="1000"/>
            </a:p>
          </p:txBody>
        </p:sp>
        <p:grpSp>
          <p:nvGrpSpPr>
            <p:cNvPr id="689" name="Shape 689"/>
            <p:cNvGrpSpPr/>
            <p:nvPr/>
          </p:nvGrpSpPr>
          <p:grpSpPr>
            <a:xfrm>
              <a:off x="1381938" y="3737525"/>
              <a:ext cx="1449950" cy="293700"/>
              <a:chOff x="1233025" y="739825"/>
              <a:chExt cx="1449950" cy="293700"/>
            </a:xfrm>
          </p:grpSpPr>
          <p:sp>
            <p:nvSpPr>
              <p:cNvPr id="690" name="Shape 690"/>
              <p:cNvSpPr/>
              <p:nvPr/>
            </p:nvSpPr>
            <p:spPr>
              <a:xfrm>
                <a:off x="123302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0</a:t>
                </a:r>
                <a:endParaRPr sz="800"/>
              </a:p>
            </p:txBody>
          </p:sp>
          <p:sp>
            <p:nvSpPr>
              <p:cNvPr id="691" name="Shape 691"/>
              <p:cNvSpPr/>
              <p:nvPr/>
            </p:nvSpPr>
            <p:spPr>
              <a:xfrm>
                <a:off x="140822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2</a:t>
                </a:r>
                <a:endParaRPr sz="800"/>
              </a:p>
            </p:txBody>
          </p:sp>
          <p:sp>
            <p:nvSpPr>
              <p:cNvPr id="692" name="Shape 692"/>
              <p:cNvSpPr/>
              <p:nvPr/>
            </p:nvSpPr>
            <p:spPr>
              <a:xfrm>
                <a:off x="16317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0</a:t>
                </a:r>
                <a:endParaRPr sz="800"/>
              </a:p>
            </p:txBody>
          </p:sp>
          <p:sp>
            <p:nvSpPr>
              <p:cNvPr id="693" name="Shape 693"/>
              <p:cNvSpPr/>
              <p:nvPr/>
            </p:nvSpPr>
            <p:spPr>
              <a:xfrm>
                <a:off x="18069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2</a:t>
                </a:r>
                <a:endParaRPr sz="800"/>
              </a:p>
            </p:txBody>
          </p:sp>
          <p:sp>
            <p:nvSpPr>
              <p:cNvPr id="694" name="Shape 694"/>
              <p:cNvSpPr/>
              <p:nvPr/>
            </p:nvSpPr>
            <p:spPr>
              <a:xfrm>
                <a:off x="19821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695" name="Shape 695"/>
              <p:cNvSpPr/>
              <p:nvPr/>
            </p:nvSpPr>
            <p:spPr>
              <a:xfrm>
                <a:off x="21573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696" name="Shape 696"/>
              <p:cNvSpPr/>
              <p:nvPr/>
            </p:nvSpPr>
            <p:spPr>
              <a:xfrm>
                <a:off x="23325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697" name="Shape 697"/>
              <p:cNvSpPr/>
              <p:nvPr/>
            </p:nvSpPr>
            <p:spPr>
              <a:xfrm>
                <a:off x="25077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</p:grpSp>
      </p:grpSp>
      <p:sp>
        <p:nvSpPr>
          <p:cNvPr id="698" name="Shape 698"/>
          <p:cNvSpPr txBox="1"/>
          <p:nvPr/>
        </p:nvSpPr>
        <p:spPr>
          <a:xfrm>
            <a:off x="2942313" y="1701550"/>
            <a:ext cx="1402800" cy="107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Bitmap</a:t>
            </a:r>
            <a:endParaRPr sz="1000"/>
          </a:p>
        </p:txBody>
      </p:sp>
      <p:sp>
        <p:nvSpPr>
          <p:cNvPr id="699" name="Shape 699"/>
          <p:cNvSpPr txBox="1"/>
          <p:nvPr/>
        </p:nvSpPr>
        <p:spPr>
          <a:xfrm>
            <a:off x="4387813" y="1701550"/>
            <a:ext cx="1402800" cy="107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Partial keys</a:t>
            </a:r>
            <a:endParaRPr sz="1000"/>
          </a:p>
        </p:txBody>
      </p:sp>
      <p:sp>
        <p:nvSpPr>
          <p:cNvPr id="700" name="Shape 700"/>
          <p:cNvSpPr txBox="1"/>
          <p:nvPr/>
        </p:nvSpPr>
        <p:spPr>
          <a:xfrm>
            <a:off x="5833213" y="1701550"/>
            <a:ext cx="1982700" cy="107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701" name="Shape 7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WOART NODE16</a:t>
            </a: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1327950" y="2288975"/>
            <a:ext cx="15579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703" name="Shape 703"/>
          <p:cNvSpPr/>
          <p:nvPr/>
        </p:nvSpPr>
        <p:spPr>
          <a:xfrm>
            <a:off x="294230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1</a:t>
            </a:r>
            <a:endParaRPr sz="700"/>
          </a:p>
        </p:txBody>
      </p:sp>
      <p:sp>
        <p:nvSpPr>
          <p:cNvPr id="704" name="Shape 704"/>
          <p:cNvSpPr/>
          <p:nvPr/>
        </p:nvSpPr>
        <p:spPr>
          <a:xfrm>
            <a:off x="3293006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0</a:t>
            </a:r>
            <a:endParaRPr sz="700"/>
          </a:p>
        </p:txBody>
      </p:sp>
      <p:sp>
        <p:nvSpPr>
          <p:cNvPr id="705" name="Shape 705"/>
          <p:cNvSpPr/>
          <p:nvPr/>
        </p:nvSpPr>
        <p:spPr>
          <a:xfrm>
            <a:off x="364370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...</a:t>
            </a:r>
            <a:endParaRPr sz="700"/>
          </a:p>
        </p:txBody>
      </p:sp>
      <p:sp>
        <p:nvSpPr>
          <p:cNvPr id="706" name="Shape 706"/>
          <p:cNvSpPr/>
          <p:nvPr/>
        </p:nvSpPr>
        <p:spPr>
          <a:xfrm>
            <a:off x="3994406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1</a:t>
            </a:r>
            <a:endParaRPr sz="700"/>
          </a:p>
        </p:txBody>
      </p:sp>
      <p:sp>
        <p:nvSpPr>
          <p:cNvPr id="707" name="Shape 707"/>
          <p:cNvSpPr/>
          <p:nvPr/>
        </p:nvSpPr>
        <p:spPr>
          <a:xfrm>
            <a:off x="438780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255</a:t>
            </a:r>
            <a:endParaRPr sz="700"/>
          </a:p>
        </p:txBody>
      </p:sp>
      <p:sp>
        <p:nvSpPr>
          <p:cNvPr id="708" name="Shape 708"/>
          <p:cNvSpPr/>
          <p:nvPr/>
        </p:nvSpPr>
        <p:spPr>
          <a:xfrm>
            <a:off x="4738506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/>
              <a:t>inv</a:t>
            </a:r>
            <a:endParaRPr sz="600"/>
          </a:p>
        </p:txBody>
      </p:sp>
      <p:sp>
        <p:nvSpPr>
          <p:cNvPr id="709" name="Shape 709"/>
          <p:cNvSpPr/>
          <p:nvPr/>
        </p:nvSpPr>
        <p:spPr>
          <a:xfrm>
            <a:off x="508920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...</a:t>
            </a:r>
            <a:endParaRPr sz="700"/>
          </a:p>
        </p:txBody>
      </p:sp>
      <p:sp>
        <p:nvSpPr>
          <p:cNvPr id="710" name="Shape 710"/>
          <p:cNvSpPr/>
          <p:nvPr/>
        </p:nvSpPr>
        <p:spPr>
          <a:xfrm>
            <a:off x="5439906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4</a:t>
            </a:r>
            <a:endParaRPr sz="700"/>
          </a:p>
        </p:txBody>
      </p:sp>
      <p:sp>
        <p:nvSpPr>
          <p:cNvPr id="711" name="Shape 711"/>
          <p:cNvSpPr/>
          <p:nvPr/>
        </p:nvSpPr>
        <p:spPr>
          <a:xfrm>
            <a:off x="5833300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ptr(255)</a:t>
            </a:r>
            <a:endParaRPr sz="700"/>
          </a:p>
        </p:txBody>
      </p:sp>
      <p:sp>
        <p:nvSpPr>
          <p:cNvPr id="712" name="Shape 712"/>
          <p:cNvSpPr/>
          <p:nvPr/>
        </p:nvSpPr>
        <p:spPr>
          <a:xfrm>
            <a:off x="6329017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invalid</a:t>
            </a:r>
            <a:endParaRPr sz="700"/>
          </a:p>
        </p:txBody>
      </p:sp>
      <p:sp>
        <p:nvSpPr>
          <p:cNvPr id="713" name="Shape 713"/>
          <p:cNvSpPr/>
          <p:nvPr/>
        </p:nvSpPr>
        <p:spPr>
          <a:xfrm>
            <a:off x="6824718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...</a:t>
            </a:r>
            <a:endParaRPr sz="700"/>
          </a:p>
        </p:txBody>
      </p:sp>
      <p:sp>
        <p:nvSpPr>
          <p:cNvPr id="714" name="Shape 714"/>
          <p:cNvSpPr/>
          <p:nvPr/>
        </p:nvSpPr>
        <p:spPr>
          <a:xfrm>
            <a:off x="7320435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</a:t>
            </a:r>
            <a:r>
              <a:rPr lang="ko" sz="700"/>
              <a:t>(4)</a:t>
            </a:r>
            <a:endParaRPr sz="700"/>
          </a:p>
        </p:txBody>
      </p:sp>
      <p:cxnSp>
        <p:nvCxnSpPr>
          <p:cNvPr id="715" name="Shape 715"/>
          <p:cNvCxnSpPr>
            <a:stCxn id="702" idx="2"/>
            <a:endCxn id="688" idx="0"/>
          </p:cNvCxnSpPr>
          <p:nvPr/>
        </p:nvCxnSpPr>
        <p:spPr>
          <a:xfrm>
            <a:off x="2106900" y="2683775"/>
            <a:ext cx="0" cy="6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16" name="Shape 716"/>
          <p:cNvSpPr txBox="1"/>
          <p:nvPr/>
        </p:nvSpPr>
        <p:spPr>
          <a:xfrm>
            <a:off x="299195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717" name="Shape 717"/>
          <p:cNvSpPr txBox="1"/>
          <p:nvPr/>
        </p:nvSpPr>
        <p:spPr>
          <a:xfrm>
            <a:off x="334265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718" name="Shape 718"/>
          <p:cNvSpPr txBox="1"/>
          <p:nvPr/>
        </p:nvSpPr>
        <p:spPr>
          <a:xfrm>
            <a:off x="4015750" y="1995275"/>
            <a:ext cx="3507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15</a:t>
            </a:r>
            <a:endParaRPr sz="1000"/>
          </a:p>
        </p:txBody>
      </p:sp>
      <p:sp>
        <p:nvSpPr>
          <p:cNvPr id="719" name="Shape 719"/>
          <p:cNvSpPr txBox="1"/>
          <p:nvPr/>
        </p:nvSpPr>
        <p:spPr>
          <a:xfrm>
            <a:off x="4435575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720" name="Shape 720"/>
          <p:cNvSpPr txBox="1"/>
          <p:nvPr/>
        </p:nvSpPr>
        <p:spPr>
          <a:xfrm>
            <a:off x="4786275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721" name="Shape 721"/>
          <p:cNvSpPr txBox="1"/>
          <p:nvPr/>
        </p:nvSpPr>
        <p:spPr>
          <a:xfrm>
            <a:off x="5461238" y="1995275"/>
            <a:ext cx="3507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15</a:t>
            </a:r>
            <a:endParaRPr sz="1000"/>
          </a:p>
        </p:txBody>
      </p:sp>
      <p:sp>
        <p:nvSpPr>
          <p:cNvPr id="722" name="Shape 722"/>
          <p:cNvSpPr txBox="1"/>
          <p:nvPr/>
        </p:nvSpPr>
        <p:spPr>
          <a:xfrm>
            <a:off x="595540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723" name="Shape 723"/>
          <p:cNvSpPr txBox="1"/>
          <p:nvPr/>
        </p:nvSpPr>
        <p:spPr>
          <a:xfrm>
            <a:off x="645110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724" name="Shape 724"/>
          <p:cNvSpPr txBox="1"/>
          <p:nvPr/>
        </p:nvSpPr>
        <p:spPr>
          <a:xfrm>
            <a:off x="7405710" y="1995275"/>
            <a:ext cx="3309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15</a:t>
            </a:r>
            <a:endParaRPr sz="1000"/>
          </a:p>
        </p:txBody>
      </p:sp>
      <p:sp>
        <p:nvSpPr>
          <p:cNvPr id="725" name="Shape 725"/>
          <p:cNvSpPr txBox="1"/>
          <p:nvPr/>
        </p:nvSpPr>
        <p:spPr>
          <a:xfrm>
            <a:off x="1352113" y="4040400"/>
            <a:ext cx="1509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0000 0010</a:t>
            </a:r>
            <a:endParaRPr b="1"/>
          </a:p>
        </p:txBody>
      </p:sp>
      <p:sp>
        <p:nvSpPr>
          <p:cNvPr id="726" name="Shape 726"/>
          <p:cNvSpPr txBox="1"/>
          <p:nvPr/>
        </p:nvSpPr>
        <p:spPr>
          <a:xfrm>
            <a:off x="2549025" y="1294550"/>
            <a:ext cx="21894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8 Byte failure atomicity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27" name="Shape 727"/>
          <p:cNvSpPr txBox="1"/>
          <p:nvPr/>
        </p:nvSpPr>
        <p:spPr>
          <a:xfrm>
            <a:off x="3115950" y="2814575"/>
            <a:ext cx="42972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index를 모두 parallel하게 공유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Bitmap를 update하면서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consistency를 유지함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(해당 partial key가 invalid / valid됨)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WOART NODE48</a:t>
            </a:r>
            <a:endParaRPr/>
          </a:p>
        </p:txBody>
      </p:sp>
      <p:sp>
        <p:nvSpPr>
          <p:cNvPr id="733" name="Shape 7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Node의 Child pointer가 48개인 WOART Node type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NODE16에서 child pointer의 개수가 16개를 넘어가면 NODE48으로 확장함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Child index array</a:t>
            </a:r>
            <a:r>
              <a:rPr lang="ko"/>
              <a:t>로 PM consistency를 유지함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partial key를 index로 사용함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해당 child index에다가 key에 해당하는 pointer array의 index 위치를 저장함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Child index array의 한 element만 update함으로써 consistency를 유지하는 방법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Shape 738"/>
          <p:cNvGrpSpPr/>
          <p:nvPr/>
        </p:nvGrpSpPr>
        <p:grpSpPr>
          <a:xfrm>
            <a:off x="1333350" y="3369125"/>
            <a:ext cx="1547100" cy="645900"/>
            <a:chOff x="1333363" y="3454500"/>
            <a:chExt cx="1547100" cy="645900"/>
          </a:xfrm>
        </p:grpSpPr>
        <p:sp>
          <p:nvSpPr>
            <p:cNvPr id="739" name="Shape 739"/>
            <p:cNvSpPr txBox="1"/>
            <p:nvPr/>
          </p:nvSpPr>
          <p:spPr>
            <a:xfrm>
              <a:off x="1333363" y="3454500"/>
              <a:ext cx="1547100" cy="6459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000"/>
                <a:t>Header</a:t>
              </a:r>
              <a:endParaRPr sz="1000"/>
            </a:p>
          </p:txBody>
        </p:sp>
        <p:grpSp>
          <p:nvGrpSpPr>
            <p:cNvPr id="740" name="Shape 740"/>
            <p:cNvGrpSpPr/>
            <p:nvPr/>
          </p:nvGrpSpPr>
          <p:grpSpPr>
            <a:xfrm>
              <a:off x="1381938" y="3737525"/>
              <a:ext cx="1449950" cy="293700"/>
              <a:chOff x="1233025" y="739825"/>
              <a:chExt cx="1449950" cy="293700"/>
            </a:xfrm>
          </p:grpSpPr>
          <p:sp>
            <p:nvSpPr>
              <p:cNvPr id="741" name="Shape 741"/>
              <p:cNvSpPr/>
              <p:nvPr/>
            </p:nvSpPr>
            <p:spPr>
              <a:xfrm>
                <a:off x="123302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0</a:t>
                </a:r>
                <a:endParaRPr sz="800"/>
              </a:p>
            </p:txBody>
          </p:sp>
          <p:sp>
            <p:nvSpPr>
              <p:cNvPr id="742" name="Shape 742"/>
              <p:cNvSpPr/>
              <p:nvPr/>
            </p:nvSpPr>
            <p:spPr>
              <a:xfrm>
                <a:off x="140822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2</a:t>
                </a:r>
                <a:endParaRPr sz="800"/>
              </a:p>
            </p:txBody>
          </p:sp>
          <p:sp>
            <p:nvSpPr>
              <p:cNvPr id="743" name="Shape 743"/>
              <p:cNvSpPr/>
              <p:nvPr/>
            </p:nvSpPr>
            <p:spPr>
              <a:xfrm>
                <a:off x="16317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0</a:t>
                </a:r>
                <a:endParaRPr sz="800"/>
              </a:p>
            </p:txBody>
          </p:sp>
          <p:sp>
            <p:nvSpPr>
              <p:cNvPr id="744" name="Shape 744"/>
              <p:cNvSpPr/>
              <p:nvPr/>
            </p:nvSpPr>
            <p:spPr>
              <a:xfrm>
                <a:off x="18069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2</a:t>
                </a:r>
                <a:endParaRPr sz="800"/>
              </a:p>
            </p:txBody>
          </p:sp>
          <p:sp>
            <p:nvSpPr>
              <p:cNvPr id="745" name="Shape 745"/>
              <p:cNvSpPr/>
              <p:nvPr/>
            </p:nvSpPr>
            <p:spPr>
              <a:xfrm>
                <a:off x="19821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746" name="Shape 746"/>
              <p:cNvSpPr/>
              <p:nvPr/>
            </p:nvSpPr>
            <p:spPr>
              <a:xfrm>
                <a:off x="21573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747" name="Shape 747"/>
              <p:cNvSpPr/>
              <p:nvPr/>
            </p:nvSpPr>
            <p:spPr>
              <a:xfrm>
                <a:off x="23325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748" name="Shape 748"/>
              <p:cNvSpPr/>
              <p:nvPr/>
            </p:nvSpPr>
            <p:spPr>
              <a:xfrm>
                <a:off x="25077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</p:grpSp>
      </p:grpSp>
      <p:sp>
        <p:nvSpPr>
          <p:cNvPr id="749" name="Shape 749"/>
          <p:cNvSpPr txBox="1"/>
          <p:nvPr/>
        </p:nvSpPr>
        <p:spPr>
          <a:xfrm>
            <a:off x="2942354" y="1701550"/>
            <a:ext cx="2805600" cy="107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index array (256 byte)</a:t>
            </a:r>
            <a:endParaRPr sz="1000"/>
          </a:p>
        </p:txBody>
      </p:sp>
      <p:sp>
        <p:nvSpPr>
          <p:cNvPr id="750" name="Shape 750"/>
          <p:cNvSpPr txBox="1"/>
          <p:nvPr/>
        </p:nvSpPr>
        <p:spPr>
          <a:xfrm>
            <a:off x="5833213" y="1701550"/>
            <a:ext cx="1982700" cy="107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751" name="Shape 7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WOART NODE48</a:t>
            </a:r>
            <a:endParaRPr/>
          </a:p>
        </p:txBody>
      </p:sp>
      <p:sp>
        <p:nvSpPr>
          <p:cNvPr id="752" name="Shape 752"/>
          <p:cNvSpPr/>
          <p:nvPr/>
        </p:nvSpPr>
        <p:spPr>
          <a:xfrm>
            <a:off x="1327950" y="2288975"/>
            <a:ext cx="15579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753" name="Shape 753"/>
          <p:cNvSpPr/>
          <p:nvPr/>
        </p:nvSpPr>
        <p:spPr>
          <a:xfrm>
            <a:off x="294230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46</a:t>
            </a:r>
            <a:endParaRPr sz="700"/>
          </a:p>
        </p:txBody>
      </p:sp>
      <p:sp>
        <p:nvSpPr>
          <p:cNvPr id="754" name="Shape 754"/>
          <p:cNvSpPr/>
          <p:nvPr/>
        </p:nvSpPr>
        <p:spPr>
          <a:xfrm>
            <a:off x="3293006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755" name="Shape 755"/>
          <p:cNvSpPr/>
          <p:nvPr/>
        </p:nvSpPr>
        <p:spPr>
          <a:xfrm>
            <a:off x="364370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47</a:t>
            </a:r>
            <a:endParaRPr sz="700"/>
          </a:p>
        </p:txBody>
      </p:sp>
      <p:sp>
        <p:nvSpPr>
          <p:cNvPr id="756" name="Shape 756"/>
          <p:cNvSpPr/>
          <p:nvPr/>
        </p:nvSpPr>
        <p:spPr>
          <a:xfrm>
            <a:off x="3994406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0</a:t>
            </a:r>
            <a:endParaRPr sz="700"/>
          </a:p>
        </p:txBody>
      </p:sp>
      <p:sp>
        <p:nvSpPr>
          <p:cNvPr id="757" name="Shape 757"/>
          <p:cNvSpPr/>
          <p:nvPr/>
        </p:nvSpPr>
        <p:spPr>
          <a:xfrm>
            <a:off x="4345074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758" name="Shape 758"/>
          <p:cNvSpPr/>
          <p:nvPr/>
        </p:nvSpPr>
        <p:spPr>
          <a:xfrm>
            <a:off x="469578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/>
              <a:t>32</a:t>
            </a:r>
            <a:endParaRPr sz="600"/>
          </a:p>
        </p:txBody>
      </p:sp>
      <p:sp>
        <p:nvSpPr>
          <p:cNvPr id="759" name="Shape 759"/>
          <p:cNvSpPr/>
          <p:nvPr/>
        </p:nvSpPr>
        <p:spPr>
          <a:xfrm>
            <a:off x="5046474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...</a:t>
            </a:r>
            <a:endParaRPr sz="700"/>
          </a:p>
        </p:txBody>
      </p:sp>
      <p:sp>
        <p:nvSpPr>
          <p:cNvPr id="760" name="Shape 760"/>
          <p:cNvSpPr/>
          <p:nvPr/>
        </p:nvSpPr>
        <p:spPr>
          <a:xfrm>
            <a:off x="5397180" y="2288975"/>
            <a:ext cx="3507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2</a:t>
            </a:r>
            <a:endParaRPr sz="700"/>
          </a:p>
        </p:txBody>
      </p:sp>
      <p:sp>
        <p:nvSpPr>
          <p:cNvPr id="761" name="Shape 761"/>
          <p:cNvSpPr/>
          <p:nvPr/>
        </p:nvSpPr>
        <p:spPr>
          <a:xfrm>
            <a:off x="5833300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ptr(3)</a:t>
            </a:r>
            <a:endParaRPr sz="700"/>
          </a:p>
        </p:txBody>
      </p:sp>
      <p:sp>
        <p:nvSpPr>
          <p:cNvPr id="762" name="Shape 762"/>
          <p:cNvSpPr/>
          <p:nvPr/>
        </p:nvSpPr>
        <p:spPr>
          <a:xfrm>
            <a:off x="6329017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763" name="Shape 763"/>
          <p:cNvSpPr/>
          <p:nvPr/>
        </p:nvSpPr>
        <p:spPr>
          <a:xfrm>
            <a:off x="6824718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...</a:t>
            </a:r>
            <a:endParaRPr sz="700"/>
          </a:p>
        </p:txBody>
      </p:sp>
      <p:sp>
        <p:nvSpPr>
          <p:cNvPr id="764" name="Shape 764"/>
          <p:cNvSpPr/>
          <p:nvPr/>
        </p:nvSpPr>
        <p:spPr>
          <a:xfrm>
            <a:off x="7320435" y="2288975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ptr(2)</a:t>
            </a:r>
            <a:endParaRPr sz="700"/>
          </a:p>
        </p:txBody>
      </p:sp>
      <p:cxnSp>
        <p:nvCxnSpPr>
          <p:cNvPr id="765" name="Shape 765"/>
          <p:cNvCxnSpPr>
            <a:stCxn id="752" idx="2"/>
            <a:endCxn id="739" idx="0"/>
          </p:cNvCxnSpPr>
          <p:nvPr/>
        </p:nvCxnSpPr>
        <p:spPr>
          <a:xfrm>
            <a:off x="2106900" y="2683775"/>
            <a:ext cx="0" cy="6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6" name="Shape 766"/>
          <p:cNvSpPr txBox="1"/>
          <p:nvPr/>
        </p:nvSpPr>
        <p:spPr>
          <a:xfrm>
            <a:off x="299195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767" name="Shape 767"/>
          <p:cNvSpPr txBox="1"/>
          <p:nvPr/>
        </p:nvSpPr>
        <p:spPr>
          <a:xfrm>
            <a:off x="334265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768" name="Shape 768"/>
          <p:cNvSpPr txBox="1"/>
          <p:nvPr/>
        </p:nvSpPr>
        <p:spPr>
          <a:xfrm>
            <a:off x="4067925" y="1995275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769" name="Shape 769"/>
          <p:cNvSpPr txBox="1"/>
          <p:nvPr/>
        </p:nvSpPr>
        <p:spPr>
          <a:xfrm>
            <a:off x="4392849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4</a:t>
            </a:r>
            <a:endParaRPr sz="1000"/>
          </a:p>
        </p:txBody>
      </p:sp>
      <p:sp>
        <p:nvSpPr>
          <p:cNvPr id="770" name="Shape 770"/>
          <p:cNvSpPr txBox="1"/>
          <p:nvPr/>
        </p:nvSpPr>
        <p:spPr>
          <a:xfrm>
            <a:off x="4743549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5</a:t>
            </a:r>
            <a:endParaRPr sz="1000"/>
          </a:p>
        </p:txBody>
      </p:sp>
      <p:sp>
        <p:nvSpPr>
          <p:cNvPr id="771" name="Shape 771"/>
          <p:cNvSpPr txBox="1"/>
          <p:nvPr/>
        </p:nvSpPr>
        <p:spPr>
          <a:xfrm>
            <a:off x="5369898" y="1995275"/>
            <a:ext cx="4071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255</a:t>
            </a:r>
            <a:endParaRPr sz="1000"/>
          </a:p>
        </p:txBody>
      </p:sp>
      <p:sp>
        <p:nvSpPr>
          <p:cNvPr id="772" name="Shape 772"/>
          <p:cNvSpPr txBox="1"/>
          <p:nvPr/>
        </p:nvSpPr>
        <p:spPr>
          <a:xfrm>
            <a:off x="595540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773" name="Shape 773"/>
          <p:cNvSpPr txBox="1"/>
          <p:nvPr/>
        </p:nvSpPr>
        <p:spPr>
          <a:xfrm>
            <a:off x="645110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774" name="Shape 774"/>
          <p:cNvSpPr txBox="1"/>
          <p:nvPr/>
        </p:nvSpPr>
        <p:spPr>
          <a:xfrm>
            <a:off x="7410537" y="1995275"/>
            <a:ext cx="3507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47</a:t>
            </a:r>
            <a:endParaRPr sz="1000"/>
          </a:p>
        </p:txBody>
      </p:sp>
      <p:sp>
        <p:nvSpPr>
          <p:cNvPr id="775" name="Shape 775"/>
          <p:cNvSpPr txBox="1"/>
          <p:nvPr/>
        </p:nvSpPr>
        <p:spPr>
          <a:xfrm>
            <a:off x="1352113" y="4040400"/>
            <a:ext cx="1509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0000 0010</a:t>
            </a:r>
            <a:endParaRPr b="1"/>
          </a:p>
        </p:txBody>
      </p:sp>
      <p:sp>
        <p:nvSpPr>
          <p:cNvPr id="776" name="Shape 776"/>
          <p:cNvSpPr txBox="1"/>
          <p:nvPr/>
        </p:nvSpPr>
        <p:spPr>
          <a:xfrm>
            <a:off x="3250450" y="1147688"/>
            <a:ext cx="21894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8 Byte failure atomicity (1 element update)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77" name="Shape 777"/>
          <p:cNvSpPr txBox="1"/>
          <p:nvPr/>
        </p:nvSpPr>
        <p:spPr>
          <a:xfrm>
            <a:off x="3693350" y="1995283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778" name="Shape 778"/>
          <p:cNvSpPr txBox="1"/>
          <p:nvPr/>
        </p:nvSpPr>
        <p:spPr>
          <a:xfrm>
            <a:off x="3693350" y="2814575"/>
            <a:ext cx="33816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child index array</a:t>
            </a:r>
            <a:br>
              <a:rPr b="1" lang="ko">
                <a:solidFill>
                  <a:srgbClr val="FF0000"/>
                </a:solidFill>
              </a:rPr>
            </a:br>
            <a:r>
              <a:rPr b="1" lang="ko">
                <a:solidFill>
                  <a:srgbClr val="FF0000"/>
                </a:solidFill>
              </a:rPr>
              <a:t>index = partial key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value = child pointer array의 index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WOART NODE256</a:t>
            </a:r>
            <a:endParaRPr/>
          </a:p>
        </p:txBody>
      </p:sp>
      <p:sp>
        <p:nvSpPr>
          <p:cNvPr id="784" name="Shape 7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Node의 Child pointer가 256개인 WOART Node type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NODE48에서 child pointer의 개수가 48개를 넘어가면 NODE256으로 확장함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ART</a:t>
            </a:r>
            <a:r>
              <a:rPr lang="ko"/>
              <a:t>의 NODE256을 그대로 사용함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Child Pointer Array의 Index를 Partial key로 사용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Child Pointer Array의 1 element만 update하면 consistency가 유지됨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그 대신에 Space utilization에서의 이득은 없음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Shape 789"/>
          <p:cNvGrpSpPr/>
          <p:nvPr/>
        </p:nvGrpSpPr>
        <p:grpSpPr>
          <a:xfrm>
            <a:off x="1333350" y="3369125"/>
            <a:ext cx="1547100" cy="645900"/>
            <a:chOff x="1333363" y="3454500"/>
            <a:chExt cx="1547100" cy="645900"/>
          </a:xfrm>
        </p:grpSpPr>
        <p:sp>
          <p:nvSpPr>
            <p:cNvPr id="790" name="Shape 790"/>
            <p:cNvSpPr txBox="1"/>
            <p:nvPr/>
          </p:nvSpPr>
          <p:spPr>
            <a:xfrm>
              <a:off x="1333363" y="3454500"/>
              <a:ext cx="1547100" cy="6459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000"/>
                <a:t>Header</a:t>
              </a:r>
              <a:endParaRPr sz="1000"/>
            </a:p>
          </p:txBody>
        </p:sp>
        <p:grpSp>
          <p:nvGrpSpPr>
            <p:cNvPr id="791" name="Shape 791"/>
            <p:cNvGrpSpPr/>
            <p:nvPr/>
          </p:nvGrpSpPr>
          <p:grpSpPr>
            <a:xfrm>
              <a:off x="1381938" y="3737525"/>
              <a:ext cx="1449950" cy="293700"/>
              <a:chOff x="1233025" y="739825"/>
              <a:chExt cx="1449950" cy="293700"/>
            </a:xfrm>
          </p:grpSpPr>
          <p:sp>
            <p:nvSpPr>
              <p:cNvPr id="792" name="Shape 792"/>
              <p:cNvSpPr/>
              <p:nvPr/>
            </p:nvSpPr>
            <p:spPr>
              <a:xfrm>
                <a:off x="123302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0</a:t>
                </a:r>
                <a:endParaRPr sz="800"/>
              </a:p>
            </p:txBody>
          </p:sp>
          <p:sp>
            <p:nvSpPr>
              <p:cNvPr id="793" name="Shape 793"/>
              <p:cNvSpPr/>
              <p:nvPr/>
            </p:nvSpPr>
            <p:spPr>
              <a:xfrm>
                <a:off x="140822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2</a:t>
                </a:r>
                <a:endParaRPr sz="800"/>
              </a:p>
            </p:txBody>
          </p:sp>
          <p:sp>
            <p:nvSpPr>
              <p:cNvPr id="794" name="Shape 794"/>
              <p:cNvSpPr/>
              <p:nvPr/>
            </p:nvSpPr>
            <p:spPr>
              <a:xfrm>
                <a:off x="16317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0</a:t>
                </a:r>
                <a:endParaRPr sz="800"/>
              </a:p>
            </p:txBody>
          </p:sp>
          <p:sp>
            <p:nvSpPr>
              <p:cNvPr id="795" name="Shape 795"/>
              <p:cNvSpPr/>
              <p:nvPr/>
            </p:nvSpPr>
            <p:spPr>
              <a:xfrm>
                <a:off x="18069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800"/>
                  <a:t>2</a:t>
                </a:r>
                <a:endParaRPr sz="800"/>
              </a:p>
            </p:txBody>
          </p:sp>
          <p:sp>
            <p:nvSpPr>
              <p:cNvPr id="796" name="Shape 796"/>
              <p:cNvSpPr/>
              <p:nvPr/>
            </p:nvSpPr>
            <p:spPr>
              <a:xfrm>
                <a:off x="19821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797" name="Shape 797"/>
              <p:cNvSpPr/>
              <p:nvPr/>
            </p:nvSpPr>
            <p:spPr>
              <a:xfrm>
                <a:off x="21573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798" name="Shape 798"/>
              <p:cNvSpPr/>
              <p:nvPr/>
            </p:nvSpPr>
            <p:spPr>
              <a:xfrm>
                <a:off x="23325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799" name="Shape 799"/>
              <p:cNvSpPr/>
              <p:nvPr/>
            </p:nvSpPr>
            <p:spPr>
              <a:xfrm>
                <a:off x="2507775" y="739825"/>
                <a:ext cx="175200" cy="293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</p:grpSp>
      </p:grpSp>
      <p:sp>
        <p:nvSpPr>
          <p:cNvPr id="800" name="Shape 800"/>
          <p:cNvSpPr txBox="1"/>
          <p:nvPr/>
        </p:nvSpPr>
        <p:spPr>
          <a:xfrm>
            <a:off x="2947225" y="1701575"/>
            <a:ext cx="4943400" cy="107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801" name="Shape 8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WOART NODE256</a:t>
            </a:r>
            <a:endParaRPr/>
          </a:p>
        </p:txBody>
      </p:sp>
      <p:sp>
        <p:nvSpPr>
          <p:cNvPr id="802" name="Shape 802"/>
          <p:cNvSpPr/>
          <p:nvPr/>
        </p:nvSpPr>
        <p:spPr>
          <a:xfrm>
            <a:off x="1327950" y="2288975"/>
            <a:ext cx="1557900" cy="3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5908000" y="2289000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804" name="Shape 804"/>
          <p:cNvSpPr/>
          <p:nvPr/>
        </p:nvSpPr>
        <p:spPr>
          <a:xfrm>
            <a:off x="6403717" y="2289000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805" name="Shape 805"/>
          <p:cNvSpPr/>
          <p:nvPr/>
        </p:nvSpPr>
        <p:spPr>
          <a:xfrm>
            <a:off x="6899418" y="2289000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...</a:t>
            </a:r>
            <a:endParaRPr sz="700"/>
          </a:p>
        </p:txBody>
      </p:sp>
      <p:sp>
        <p:nvSpPr>
          <p:cNvPr id="806" name="Shape 806"/>
          <p:cNvSpPr/>
          <p:nvPr/>
        </p:nvSpPr>
        <p:spPr>
          <a:xfrm>
            <a:off x="7395135" y="2289000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ptr(255)</a:t>
            </a:r>
            <a:endParaRPr sz="700"/>
          </a:p>
        </p:txBody>
      </p:sp>
      <p:cxnSp>
        <p:nvCxnSpPr>
          <p:cNvPr id="807" name="Shape 807"/>
          <p:cNvCxnSpPr>
            <a:stCxn id="802" idx="2"/>
            <a:endCxn id="790" idx="0"/>
          </p:cNvCxnSpPr>
          <p:nvPr/>
        </p:nvCxnSpPr>
        <p:spPr>
          <a:xfrm>
            <a:off x="2106900" y="2683775"/>
            <a:ext cx="0" cy="6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08" name="Shape 808"/>
          <p:cNvSpPr txBox="1"/>
          <p:nvPr/>
        </p:nvSpPr>
        <p:spPr>
          <a:xfrm>
            <a:off x="3038700" y="1995308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809" name="Shape 809"/>
          <p:cNvSpPr txBox="1"/>
          <p:nvPr/>
        </p:nvSpPr>
        <p:spPr>
          <a:xfrm>
            <a:off x="3565050" y="1995308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810" name="Shape 810"/>
          <p:cNvSpPr txBox="1"/>
          <p:nvPr/>
        </p:nvSpPr>
        <p:spPr>
          <a:xfrm>
            <a:off x="7437810" y="1995300"/>
            <a:ext cx="4407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255</a:t>
            </a:r>
            <a:endParaRPr sz="1000"/>
          </a:p>
        </p:txBody>
      </p:sp>
      <p:sp>
        <p:nvSpPr>
          <p:cNvPr id="811" name="Shape 811"/>
          <p:cNvSpPr txBox="1"/>
          <p:nvPr/>
        </p:nvSpPr>
        <p:spPr>
          <a:xfrm>
            <a:off x="1352113" y="4040400"/>
            <a:ext cx="1509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0000 0010</a:t>
            </a:r>
            <a:endParaRPr b="1"/>
          </a:p>
        </p:txBody>
      </p:sp>
      <p:sp>
        <p:nvSpPr>
          <p:cNvPr id="812" name="Shape 812"/>
          <p:cNvSpPr txBox="1"/>
          <p:nvPr/>
        </p:nvSpPr>
        <p:spPr>
          <a:xfrm>
            <a:off x="3250450" y="1147700"/>
            <a:ext cx="42408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8 Byte failure atomicity (1 element update)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13" name="Shape 813"/>
          <p:cNvSpPr/>
          <p:nvPr/>
        </p:nvSpPr>
        <p:spPr>
          <a:xfrm>
            <a:off x="3938625" y="2289000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ptr(2)</a:t>
            </a:r>
            <a:endParaRPr sz="700"/>
          </a:p>
        </p:txBody>
      </p:sp>
      <p:sp>
        <p:nvSpPr>
          <p:cNvPr id="814" name="Shape 814"/>
          <p:cNvSpPr/>
          <p:nvPr/>
        </p:nvSpPr>
        <p:spPr>
          <a:xfrm>
            <a:off x="4434342" y="2289000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ptr(3)</a:t>
            </a:r>
            <a:endParaRPr sz="700"/>
          </a:p>
        </p:txBody>
      </p:sp>
      <p:sp>
        <p:nvSpPr>
          <p:cNvPr id="815" name="Shape 815"/>
          <p:cNvSpPr/>
          <p:nvPr/>
        </p:nvSpPr>
        <p:spPr>
          <a:xfrm>
            <a:off x="4930043" y="2289000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816" name="Shape 816"/>
          <p:cNvSpPr/>
          <p:nvPr/>
        </p:nvSpPr>
        <p:spPr>
          <a:xfrm>
            <a:off x="5425760" y="2289000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ptr(5)</a:t>
            </a:r>
            <a:endParaRPr sz="700"/>
          </a:p>
        </p:txBody>
      </p:sp>
      <p:sp>
        <p:nvSpPr>
          <p:cNvPr id="817" name="Shape 817"/>
          <p:cNvSpPr/>
          <p:nvPr/>
        </p:nvSpPr>
        <p:spPr>
          <a:xfrm>
            <a:off x="2947225" y="2289000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/>
              <a:t>ptr(0)</a:t>
            </a:r>
            <a:endParaRPr sz="700"/>
          </a:p>
        </p:txBody>
      </p:sp>
      <p:sp>
        <p:nvSpPr>
          <p:cNvPr id="818" name="Shape 818"/>
          <p:cNvSpPr/>
          <p:nvPr/>
        </p:nvSpPr>
        <p:spPr>
          <a:xfrm>
            <a:off x="3442942" y="2289000"/>
            <a:ext cx="495600" cy="39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819" name="Shape 819"/>
          <p:cNvSpPr txBox="1"/>
          <p:nvPr/>
        </p:nvSpPr>
        <p:spPr>
          <a:xfrm>
            <a:off x="4060750" y="1995308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820" name="Shape 820"/>
          <p:cNvSpPr txBox="1"/>
          <p:nvPr/>
        </p:nvSpPr>
        <p:spPr>
          <a:xfrm>
            <a:off x="4556438" y="1995308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821" name="Shape 821"/>
          <p:cNvSpPr txBox="1"/>
          <p:nvPr/>
        </p:nvSpPr>
        <p:spPr>
          <a:xfrm>
            <a:off x="5052138" y="1995308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4</a:t>
            </a:r>
            <a:endParaRPr sz="1000"/>
          </a:p>
        </p:txBody>
      </p:sp>
      <p:sp>
        <p:nvSpPr>
          <p:cNvPr id="822" name="Shape 822"/>
          <p:cNvSpPr txBox="1"/>
          <p:nvPr/>
        </p:nvSpPr>
        <p:spPr>
          <a:xfrm>
            <a:off x="5541113" y="1995308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5</a:t>
            </a:r>
            <a:endParaRPr sz="1000"/>
          </a:p>
        </p:txBody>
      </p:sp>
      <p:sp>
        <p:nvSpPr>
          <p:cNvPr id="823" name="Shape 823"/>
          <p:cNvSpPr txBox="1"/>
          <p:nvPr/>
        </p:nvSpPr>
        <p:spPr>
          <a:xfrm>
            <a:off x="6036825" y="1995308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6</a:t>
            </a:r>
            <a:endParaRPr sz="1000"/>
          </a:p>
        </p:txBody>
      </p:sp>
      <p:sp>
        <p:nvSpPr>
          <p:cNvPr id="824" name="Shape 824"/>
          <p:cNvSpPr txBox="1"/>
          <p:nvPr/>
        </p:nvSpPr>
        <p:spPr>
          <a:xfrm>
            <a:off x="6525800" y="1995308"/>
            <a:ext cx="2514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7</a:t>
            </a:r>
            <a:endParaRPr sz="1000"/>
          </a:p>
        </p:txBody>
      </p:sp>
      <p:sp>
        <p:nvSpPr>
          <p:cNvPr id="825" name="Shape 825"/>
          <p:cNvSpPr txBox="1"/>
          <p:nvPr/>
        </p:nvSpPr>
        <p:spPr>
          <a:xfrm>
            <a:off x="3980575" y="2814575"/>
            <a:ext cx="28767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1개의 Pointer를 update (8 byte)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ART + CoW</a:t>
            </a:r>
            <a:endParaRPr/>
          </a:p>
        </p:txBody>
      </p:sp>
      <p:sp>
        <p:nvSpPr>
          <p:cNvPr id="831" name="Shape 8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기존</a:t>
            </a:r>
            <a:r>
              <a:rPr lang="ko"/>
              <a:t>의 ART의 문제점을 CoW로 cover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Space utilization은 높아지지만 PM consistency를 유지할 수 없다는게 단점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그것을 Copy on Write로 consistency를 유지시킴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Copy on Write on Radix Tree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B-Tree와는 다르게, Radix Tree(Adaptive)는 오직 1개의 node만 update하면 됨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CoW가 효율적이다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Update할 node를 copy하여 바꾼뒤 맨 마지막에 parent의 pointer를 copied node로 바꾸면 됨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/>
          <p:nvPr/>
        </p:nvSpPr>
        <p:spPr>
          <a:xfrm>
            <a:off x="2743852" y="339625"/>
            <a:ext cx="3456000" cy="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837" name="Shape 837"/>
          <p:cNvSpPr/>
          <p:nvPr/>
        </p:nvSpPr>
        <p:spPr>
          <a:xfrm>
            <a:off x="1479750" y="785263"/>
            <a:ext cx="1208400" cy="3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2744004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ptr(0)</a:t>
            </a:r>
            <a:endParaRPr sz="1000"/>
          </a:p>
        </p:txBody>
      </p:sp>
      <p:sp>
        <p:nvSpPr>
          <p:cNvPr id="839" name="Shape 839"/>
          <p:cNvSpPr/>
          <p:nvPr/>
        </p:nvSpPr>
        <p:spPr>
          <a:xfrm>
            <a:off x="3608055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ptr(2)</a:t>
            </a:r>
            <a:endParaRPr sz="1000"/>
          </a:p>
        </p:txBody>
      </p:sp>
      <p:sp>
        <p:nvSpPr>
          <p:cNvPr id="840" name="Shape 840"/>
          <p:cNvSpPr/>
          <p:nvPr/>
        </p:nvSpPr>
        <p:spPr>
          <a:xfrm>
            <a:off x="4472077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ptr(3)</a:t>
            </a:r>
            <a:endParaRPr sz="1000"/>
          </a:p>
        </p:txBody>
      </p:sp>
      <p:sp>
        <p:nvSpPr>
          <p:cNvPr id="841" name="Shape 841"/>
          <p:cNvSpPr/>
          <p:nvPr/>
        </p:nvSpPr>
        <p:spPr>
          <a:xfrm>
            <a:off x="5336128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ptr(255)</a:t>
            </a:r>
            <a:endParaRPr sz="1000"/>
          </a:p>
        </p:txBody>
      </p:sp>
      <p:sp>
        <p:nvSpPr>
          <p:cNvPr id="842" name="Shape 842"/>
          <p:cNvSpPr txBox="1"/>
          <p:nvPr/>
        </p:nvSpPr>
        <p:spPr>
          <a:xfrm>
            <a:off x="2956828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843" name="Shape 843"/>
          <p:cNvSpPr txBox="1"/>
          <p:nvPr/>
        </p:nvSpPr>
        <p:spPr>
          <a:xfrm>
            <a:off x="3820850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844" name="Shape 844"/>
          <p:cNvSpPr txBox="1"/>
          <p:nvPr/>
        </p:nvSpPr>
        <p:spPr>
          <a:xfrm>
            <a:off x="4684871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845" name="Shape 845"/>
          <p:cNvSpPr txBox="1"/>
          <p:nvPr/>
        </p:nvSpPr>
        <p:spPr>
          <a:xfrm>
            <a:off x="5548892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846" name="Shape 846"/>
          <p:cNvSpPr txBox="1"/>
          <p:nvPr/>
        </p:nvSpPr>
        <p:spPr>
          <a:xfrm>
            <a:off x="1488000" y="1171513"/>
            <a:ext cx="185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0000 0010</a:t>
            </a:r>
            <a:endParaRPr/>
          </a:p>
        </p:txBody>
      </p:sp>
      <p:sp>
        <p:nvSpPr>
          <p:cNvPr id="847" name="Shape 847"/>
          <p:cNvSpPr txBox="1"/>
          <p:nvPr/>
        </p:nvSpPr>
        <p:spPr>
          <a:xfrm>
            <a:off x="7031100" y="0"/>
            <a:ext cx="2112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0000"/>
                </a:solidFill>
              </a:rPr>
              <a:t>Insert key</a:t>
            </a:r>
            <a:endParaRPr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0000"/>
                </a:solidFill>
              </a:rPr>
              <a:t>0000 0010 0000 </a:t>
            </a:r>
            <a:r>
              <a:rPr b="1" lang="ko">
                <a:solidFill>
                  <a:srgbClr val="FF0000"/>
                </a:solidFill>
              </a:rPr>
              <a:t>1111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48" name="Shape 848"/>
          <p:cNvSpPr txBox="1"/>
          <p:nvPr/>
        </p:nvSpPr>
        <p:spPr>
          <a:xfrm>
            <a:off x="1583702" y="1815250"/>
            <a:ext cx="3456000" cy="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849" name="Shape 849"/>
          <p:cNvSpPr/>
          <p:nvPr/>
        </p:nvSpPr>
        <p:spPr>
          <a:xfrm>
            <a:off x="319600" y="2260888"/>
            <a:ext cx="1208400" cy="3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850" name="Shape 850"/>
          <p:cNvSpPr/>
          <p:nvPr/>
        </p:nvSpPr>
        <p:spPr>
          <a:xfrm>
            <a:off x="1583854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ptr(0)</a:t>
            </a:r>
            <a:endParaRPr sz="1000"/>
          </a:p>
        </p:txBody>
      </p:sp>
      <p:sp>
        <p:nvSpPr>
          <p:cNvPr id="851" name="Shape 851"/>
          <p:cNvSpPr/>
          <p:nvPr/>
        </p:nvSpPr>
        <p:spPr>
          <a:xfrm>
            <a:off x="2447905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ptr(2)</a:t>
            </a:r>
            <a:endParaRPr sz="1000"/>
          </a:p>
        </p:txBody>
      </p:sp>
      <p:sp>
        <p:nvSpPr>
          <p:cNvPr id="852" name="Shape 852"/>
          <p:cNvSpPr/>
          <p:nvPr/>
        </p:nvSpPr>
        <p:spPr>
          <a:xfrm>
            <a:off x="3311927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ptr(3)</a:t>
            </a:r>
            <a:endParaRPr sz="1000"/>
          </a:p>
        </p:txBody>
      </p:sp>
      <p:sp>
        <p:nvSpPr>
          <p:cNvPr id="853" name="Shape 853"/>
          <p:cNvSpPr/>
          <p:nvPr/>
        </p:nvSpPr>
        <p:spPr>
          <a:xfrm>
            <a:off x="4175978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54" name="Shape 854"/>
          <p:cNvSpPr txBox="1"/>
          <p:nvPr/>
        </p:nvSpPr>
        <p:spPr>
          <a:xfrm>
            <a:off x="1796678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855" name="Shape 855"/>
          <p:cNvSpPr txBox="1"/>
          <p:nvPr/>
        </p:nvSpPr>
        <p:spPr>
          <a:xfrm>
            <a:off x="2660700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856" name="Shape 856"/>
          <p:cNvSpPr txBox="1"/>
          <p:nvPr/>
        </p:nvSpPr>
        <p:spPr>
          <a:xfrm>
            <a:off x="3524721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857" name="Shape 857"/>
          <p:cNvSpPr txBox="1"/>
          <p:nvPr/>
        </p:nvSpPr>
        <p:spPr>
          <a:xfrm>
            <a:off x="4388742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858" name="Shape 858"/>
          <p:cNvSpPr txBox="1"/>
          <p:nvPr/>
        </p:nvSpPr>
        <p:spPr>
          <a:xfrm>
            <a:off x="327850" y="2647138"/>
            <a:ext cx="185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0000 0010 0000</a:t>
            </a:r>
            <a:endParaRPr/>
          </a:p>
        </p:txBody>
      </p:sp>
      <p:cxnSp>
        <p:nvCxnSpPr>
          <p:cNvPr id="859" name="Shape 859"/>
          <p:cNvCxnSpPr>
            <a:endCxn id="848" idx="0"/>
          </p:cNvCxnSpPr>
          <p:nvPr/>
        </p:nvCxnSpPr>
        <p:spPr>
          <a:xfrm>
            <a:off x="3180002" y="1024450"/>
            <a:ext cx="131700" cy="7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/>
          <p:nvPr/>
        </p:nvSpPr>
        <p:spPr>
          <a:xfrm>
            <a:off x="106700" y="1718050"/>
            <a:ext cx="9037200" cy="2699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Shape 865"/>
          <p:cNvSpPr txBox="1"/>
          <p:nvPr/>
        </p:nvSpPr>
        <p:spPr>
          <a:xfrm>
            <a:off x="2743852" y="339625"/>
            <a:ext cx="3456000" cy="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866" name="Shape 866"/>
          <p:cNvSpPr/>
          <p:nvPr/>
        </p:nvSpPr>
        <p:spPr>
          <a:xfrm>
            <a:off x="1479750" y="785263"/>
            <a:ext cx="1208400" cy="3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867" name="Shape 867"/>
          <p:cNvSpPr/>
          <p:nvPr/>
        </p:nvSpPr>
        <p:spPr>
          <a:xfrm>
            <a:off x="2744004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ptr(0)</a:t>
            </a:r>
            <a:endParaRPr sz="1000"/>
          </a:p>
        </p:txBody>
      </p:sp>
      <p:sp>
        <p:nvSpPr>
          <p:cNvPr id="868" name="Shape 868"/>
          <p:cNvSpPr/>
          <p:nvPr/>
        </p:nvSpPr>
        <p:spPr>
          <a:xfrm>
            <a:off x="3608055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ptr(2)</a:t>
            </a:r>
            <a:endParaRPr sz="1000"/>
          </a:p>
        </p:txBody>
      </p:sp>
      <p:sp>
        <p:nvSpPr>
          <p:cNvPr id="869" name="Shape 869"/>
          <p:cNvSpPr/>
          <p:nvPr/>
        </p:nvSpPr>
        <p:spPr>
          <a:xfrm>
            <a:off x="4472077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ptr(3)</a:t>
            </a:r>
            <a:endParaRPr sz="1000"/>
          </a:p>
        </p:txBody>
      </p:sp>
      <p:sp>
        <p:nvSpPr>
          <p:cNvPr id="870" name="Shape 870"/>
          <p:cNvSpPr/>
          <p:nvPr/>
        </p:nvSpPr>
        <p:spPr>
          <a:xfrm>
            <a:off x="5336128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ptr(255)</a:t>
            </a:r>
            <a:endParaRPr sz="1000"/>
          </a:p>
        </p:txBody>
      </p:sp>
      <p:sp>
        <p:nvSpPr>
          <p:cNvPr id="871" name="Shape 871"/>
          <p:cNvSpPr txBox="1"/>
          <p:nvPr/>
        </p:nvSpPr>
        <p:spPr>
          <a:xfrm>
            <a:off x="2956828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872" name="Shape 872"/>
          <p:cNvSpPr txBox="1"/>
          <p:nvPr/>
        </p:nvSpPr>
        <p:spPr>
          <a:xfrm>
            <a:off x="3820850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873" name="Shape 873"/>
          <p:cNvSpPr txBox="1"/>
          <p:nvPr/>
        </p:nvSpPr>
        <p:spPr>
          <a:xfrm>
            <a:off x="4684871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874" name="Shape 874"/>
          <p:cNvSpPr txBox="1"/>
          <p:nvPr/>
        </p:nvSpPr>
        <p:spPr>
          <a:xfrm>
            <a:off x="5548892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875" name="Shape 875"/>
          <p:cNvSpPr txBox="1"/>
          <p:nvPr/>
        </p:nvSpPr>
        <p:spPr>
          <a:xfrm>
            <a:off x="1488000" y="1171513"/>
            <a:ext cx="185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0000 0010</a:t>
            </a:r>
            <a:endParaRPr/>
          </a:p>
        </p:txBody>
      </p:sp>
      <p:sp>
        <p:nvSpPr>
          <p:cNvPr id="876" name="Shape 876"/>
          <p:cNvSpPr txBox="1"/>
          <p:nvPr/>
        </p:nvSpPr>
        <p:spPr>
          <a:xfrm>
            <a:off x="7031100" y="0"/>
            <a:ext cx="2112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0000"/>
                </a:solidFill>
              </a:rPr>
              <a:t>Insert key</a:t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0000"/>
                </a:solidFill>
              </a:rPr>
              <a:t>0000 0010 0000 </a:t>
            </a:r>
            <a:r>
              <a:rPr b="1" lang="ko">
                <a:solidFill>
                  <a:srgbClr val="FF0000"/>
                </a:solidFill>
              </a:rPr>
              <a:t>1111</a:t>
            </a:r>
            <a:endParaRPr b="1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Copy node...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77" name="Shape 877"/>
          <p:cNvSpPr txBox="1"/>
          <p:nvPr/>
        </p:nvSpPr>
        <p:spPr>
          <a:xfrm>
            <a:off x="1583702" y="1815250"/>
            <a:ext cx="3456000" cy="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878" name="Shape 878"/>
          <p:cNvSpPr/>
          <p:nvPr/>
        </p:nvSpPr>
        <p:spPr>
          <a:xfrm>
            <a:off x="319600" y="2260888"/>
            <a:ext cx="1208400" cy="3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879" name="Shape 879"/>
          <p:cNvSpPr/>
          <p:nvPr/>
        </p:nvSpPr>
        <p:spPr>
          <a:xfrm>
            <a:off x="1583854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ptr(0)</a:t>
            </a:r>
            <a:endParaRPr sz="1000"/>
          </a:p>
        </p:txBody>
      </p:sp>
      <p:sp>
        <p:nvSpPr>
          <p:cNvPr id="880" name="Shape 880"/>
          <p:cNvSpPr/>
          <p:nvPr/>
        </p:nvSpPr>
        <p:spPr>
          <a:xfrm>
            <a:off x="2447905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ptr(2)</a:t>
            </a:r>
            <a:endParaRPr sz="1000"/>
          </a:p>
        </p:txBody>
      </p:sp>
      <p:sp>
        <p:nvSpPr>
          <p:cNvPr id="881" name="Shape 881"/>
          <p:cNvSpPr/>
          <p:nvPr/>
        </p:nvSpPr>
        <p:spPr>
          <a:xfrm>
            <a:off x="3311927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ptr(3)</a:t>
            </a:r>
            <a:endParaRPr sz="1000"/>
          </a:p>
        </p:txBody>
      </p:sp>
      <p:sp>
        <p:nvSpPr>
          <p:cNvPr id="882" name="Shape 882"/>
          <p:cNvSpPr/>
          <p:nvPr/>
        </p:nvSpPr>
        <p:spPr>
          <a:xfrm>
            <a:off x="4175978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83" name="Shape 883"/>
          <p:cNvSpPr txBox="1"/>
          <p:nvPr/>
        </p:nvSpPr>
        <p:spPr>
          <a:xfrm>
            <a:off x="1796678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884" name="Shape 884"/>
          <p:cNvSpPr txBox="1"/>
          <p:nvPr/>
        </p:nvSpPr>
        <p:spPr>
          <a:xfrm>
            <a:off x="2660700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885" name="Shape 885"/>
          <p:cNvSpPr txBox="1"/>
          <p:nvPr/>
        </p:nvSpPr>
        <p:spPr>
          <a:xfrm>
            <a:off x="3524721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886" name="Shape 886"/>
          <p:cNvSpPr txBox="1"/>
          <p:nvPr/>
        </p:nvSpPr>
        <p:spPr>
          <a:xfrm>
            <a:off x="4388742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887" name="Shape 887"/>
          <p:cNvSpPr txBox="1"/>
          <p:nvPr/>
        </p:nvSpPr>
        <p:spPr>
          <a:xfrm>
            <a:off x="327850" y="2647138"/>
            <a:ext cx="185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0000 0010 0000</a:t>
            </a:r>
            <a:endParaRPr/>
          </a:p>
        </p:txBody>
      </p:sp>
      <p:cxnSp>
        <p:nvCxnSpPr>
          <p:cNvPr id="888" name="Shape 888"/>
          <p:cNvCxnSpPr>
            <a:endCxn id="877" idx="0"/>
          </p:cNvCxnSpPr>
          <p:nvPr/>
        </p:nvCxnSpPr>
        <p:spPr>
          <a:xfrm>
            <a:off x="3180002" y="1024450"/>
            <a:ext cx="131700" cy="7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9" name="Shape 889"/>
          <p:cNvSpPr txBox="1"/>
          <p:nvPr/>
        </p:nvSpPr>
        <p:spPr>
          <a:xfrm>
            <a:off x="5522952" y="3212325"/>
            <a:ext cx="3456000" cy="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890" name="Shape 890"/>
          <p:cNvSpPr/>
          <p:nvPr/>
        </p:nvSpPr>
        <p:spPr>
          <a:xfrm>
            <a:off x="4258850" y="3657963"/>
            <a:ext cx="1208400" cy="3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891" name="Shape 891"/>
          <p:cNvSpPr/>
          <p:nvPr/>
        </p:nvSpPr>
        <p:spPr>
          <a:xfrm>
            <a:off x="5523104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ptr(0)</a:t>
            </a:r>
            <a:endParaRPr sz="1000"/>
          </a:p>
        </p:txBody>
      </p:sp>
      <p:sp>
        <p:nvSpPr>
          <p:cNvPr id="892" name="Shape 892"/>
          <p:cNvSpPr/>
          <p:nvPr/>
        </p:nvSpPr>
        <p:spPr>
          <a:xfrm>
            <a:off x="6387155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ptr(2)</a:t>
            </a:r>
            <a:endParaRPr sz="1000"/>
          </a:p>
        </p:txBody>
      </p:sp>
      <p:sp>
        <p:nvSpPr>
          <p:cNvPr id="893" name="Shape 893"/>
          <p:cNvSpPr/>
          <p:nvPr/>
        </p:nvSpPr>
        <p:spPr>
          <a:xfrm>
            <a:off x="7251177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ptr(3)</a:t>
            </a:r>
            <a:endParaRPr sz="1000"/>
          </a:p>
        </p:txBody>
      </p:sp>
      <p:sp>
        <p:nvSpPr>
          <p:cNvPr id="894" name="Shape 894"/>
          <p:cNvSpPr/>
          <p:nvPr/>
        </p:nvSpPr>
        <p:spPr>
          <a:xfrm>
            <a:off x="8115228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95" name="Shape 895"/>
          <p:cNvSpPr txBox="1"/>
          <p:nvPr/>
        </p:nvSpPr>
        <p:spPr>
          <a:xfrm>
            <a:off x="5735928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896" name="Shape 896"/>
          <p:cNvSpPr txBox="1"/>
          <p:nvPr/>
        </p:nvSpPr>
        <p:spPr>
          <a:xfrm>
            <a:off x="6599950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897" name="Shape 897"/>
          <p:cNvSpPr txBox="1"/>
          <p:nvPr/>
        </p:nvSpPr>
        <p:spPr>
          <a:xfrm>
            <a:off x="7463971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898" name="Shape 898"/>
          <p:cNvSpPr txBox="1"/>
          <p:nvPr/>
        </p:nvSpPr>
        <p:spPr>
          <a:xfrm>
            <a:off x="8327992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899" name="Shape 899"/>
          <p:cNvSpPr txBox="1"/>
          <p:nvPr/>
        </p:nvSpPr>
        <p:spPr>
          <a:xfrm>
            <a:off x="4267100" y="4044213"/>
            <a:ext cx="185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0000 0010 0000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/>
          <p:nvPr/>
        </p:nvSpPr>
        <p:spPr>
          <a:xfrm>
            <a:off x="2743852" y="339625"/>
            <a:ext cx="3456000" cy="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905" name="Shape 905"/>
          <p:cNvSpPr/>
          <p:nvPr/>
        </p:nvSpPr>
        <p:spPr>
          <a:xfrm>
            <a:off x="1479750" y="785263"/>
            <a:ext cx="1208400" cy="3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906" name="Shape 906"/>
          <p:cNvSpPr/>
          <p:nvPr/>
        </p:nvSpPr>
        <p:spPr>
          <a:xfrm>
            <a:off x="2744004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ptr(0)</a:t>
            </a:r>
            <a:endParaRPr sz="1000"/>
          </a:p>
        </p:txBody>
      </p:sp>
      <p:sp>
        <p:nvSpPr>
          <p:cNvPr id="907" name="Shape 907"/>
          <p:cNvSpPr/>
          <p:nvPr/>
        </p:nvSpPr>
        <p:spPr>
          <a:xfrm>
            <a:off x="3608055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ptr(2)</a:t>
            </a:r>
            <a:endParaRPr sz="1000"/>
          </a:p>
        </p:txBody>
      </p:sp>
      <p:sp>
        <p:nvSpPr>
          <p:cNvPr id="908" name="Shape 908"/>
          <p:cNvSpPr/>
          <p:nvPr/>
        </p:nvSpPr>
        <p:spPr>
          <a:xfrm>
            <a:off x="4472077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ptr(3)</a:t>
            </a:r>
            <a:endParaRPr sz="1000"/>
          </a:p>
        </p:txBody>
      </p:sp>
      <p:sp>
        <p:nvSpPr>
          <p:cNvPr id="909" name="Shape 909"/>
          <p:cNvSpPr/>
          <p:nvPr/>
        </p:nvSpPr>
        <p:spPr>
          <a:xfrm>
            <a:off x="5336128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ptr(255)</a:t>
            </a:r>
            <a:endParaRPr sz="1000"/>
          </a:p>
        </p:txBody>
      </p:sp>
      <p:sp>
        <p:nvSpPr>
          <p:cNvPr id="910" name="Shape 910"/>
          <p:cNvSpPr txBox="1"/>
          <p:nvPr/>
        </p:nvSpPr>
        <p:spPr>
          <a:xfrm>
            <a:off x="2956828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911" name="Shape 911"/>
          <p:cNvSpPr txBox="1"/>
          <p:nvPr/>
        </p:nvSpPr>
        <p:spPr>
          <a:xfrm>
            <a:off x="3820850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912" name="Shape 912"/>
          <p:cNvSpPr txBox="1"/>
          <p:nvPr/>
        </p:nvSpPr>
        <p:spPr>
          <a:xfrm>
            <a:off x="4684871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913" name="Shape 913"/>
          <p:cNvSpPr txBox="1"/>
          <p:nvPr/>
        </p:nvSpPr>
        <p:spPr>
          <a:xfrm>
            <a:off x="5548892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914" name="Shape 914"/>
          <p:cNvSpPr txBox="1"/>
          <p:nvPr/>
        </p:nvSpPr>
        <p:spPr>
          <a:xfrm>
            <a:off x="1488000" y="1171513"/>
            <a:ext cx="185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0000 0010</a:t>
            </a:r>
            <a:endParaRPr/>
          </a:p>
        </p:txBody>
      </p:sp>
      <p:sp>
        <p:nvSpPr>
          <p:cNvPr id="915" name="Shape 915"/>
          <p:cNvSpPr txBox="1"/>
          <p:nvPr/>
        </p:nvSpPr>
        <p:spPr>
          <a:xfrm>
            <a:off x="7031100" y="0"/>
            <a:ext cx="2112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0000"/>
                </a:solidFill>
              </a:rPr>
              <a:t>Insert key</a:t>
            </a:r>
            <a:endParaRPr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0000"/>
                </a:solidFill>
              </a:rPr>
              <a:t>0000 0010 0000 </a:t>
            </a:r>
            <a:r>
              <a:rPr b="1" lang="ko">
                <a:solidFill>
                  <a:srgbClr val="FF0000"/>
                </a:solidFill>
              </a:rPr>
              <a:t>1111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Insert key...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16" name="Shape 916"/>
          <p:cNvSpPr txBox="1"/>
          <p:nvPr/>
        </p:nvSpPr>
        <p:spPr>
          <a:xfrm>
            <a:off x="1583702" y="1815250"/>
            <a:ext cx="3456000" cy="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917" name="Shape 917"/>
          <p:cNvSpPr/>
          <p:nvPr/>
        </p:nvSpPr>
        <p:spPr>
          <a:xfrm>
            <a:off x="319600" y="2260888"/>
            <a:ext cx="1208400" cy="3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918" name="Shape 918"/>
          <p:cNvSpPr/>
          <p:nvPr/>
        </p:nvSpPr>
        <p:spPr>
          <a:xfrm>
            <a:off x="1583854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ptr(0)</a:t>
            </a:r>
            <a:endParaRPr sz="1000"/>
          </a:p>
        </p:txBody>
      </p:sp>
      <p:sp>
        <p:nvSpPr>
          <p:cNvPr id="919" name="Shape 919"/>
          <p:cNvSpPr/>
          <p:nvPr/>
        </p:nvSpPr>
        <p:spPr>
          <a:xfrm>
            <a:off x="2447905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ptr(2)</a:t>
            </a:r>
            <a:endParaRPr sz="1000"/>
          </a:p>
        </p:txBody>
      </p:sp>
      <p:sp>
        <p:nvSpPr>
          <p:cNvPr id="920" name="Shape 920"/>
          <p:cNvSpPr/>
          <p:nvPr/>
        </p:nvSpPr>
        <p:spPr>
          <a:xfrm>
            <a:off x="3311927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ptr(3)</a:t>
            </a:r>
            <a:endParaRPr sz="1000"/>
          </a:p>
        </p:txBody>
      </p:sp>
      <p:sp>
        <p:nvSpPr>
          <p:cNvPr id="921" name="Shape 921"/>
          <p:cNvSpPr/>
          <p:nvPr/>
        </p:nvSpPr>
        <p:spPr>
          <a:xfrm>
            <a:off x="4175978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922" name="Shape 922"/>
          <p:cNvSpPr txBox="1"/>
          <p:nvPr/>
        </p:nvSpPr>
        <p:spPr>
          <a:xfrm>
            <a:off x="1796678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923" name="Shape 923"/>
          <p:cNvSpPr txBox="1"/>
          <p:nvPr/>
        </p:nvSpPr>
        <p:spPr>
          <a:xfrm>
            <a:off x="2660700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924" name="Shape 924"/>
          <p:cNvSpPr txBox="1"/>
          <p:nvPr/>
        </p:nvSpPr>
        <p:spPr>
          <a:xfrm>
            <a:off x="3524721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925" name="Shape 925"/>
          <p:cNvSpPr txBox="1"/>
          <p:nvPr/>
        </p:nvSpPr>
        <p:spPr>
          <a:xfrm>
            <a:off x="4388742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926" name="Shape 926"/>
          <p:cNvSpPr txBox="1"/>
          <p:nvPr/>
        </p:nvSpPr>
        <p:spPr>
          <a:xfrm>
            <a:off x="327850" y="2647138"/>
            <a:ext cx="185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0000 0010 0000</a:t>
            </a:r>
            <a:endParaRPr/>
          </a:p>
        </p:txBody>
      </p:sp>
      <p:cxnSp>
        <p:nvCxnSpPr>
          <p:cNvPr id="927" name="Shape 927"/>
          <p:cNvCxnSpPr>
            <a:endCxn id="916" idx="0"/>
          </p:cNvCxnSpPr>
          <p:nvPr/>
        </p:nvCxnSpPr>
        <p:spPr>
          <a:xfrm>
            <a:off x="3180002" y="1024450"/>
            <a:ext cx="131700" cy="7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8" name="Shape 928"/>
          <p:cNvSpPr txBox="1"/>
          <p:nvPr/>
        </p:nvSpPr>
        <p:spPr>
          <a:xfrm>
            <a:off x="5522952" y="3212325"/>
            <a:ext cx="3456000" cy="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929" name="Shape 929"/>
          <p:cNvSpPr/>
          <p:nvPr/>
        </p:nvSpPr>
        <p:spPr>
          <a:xfrm>
            <a:off x="4258850" y="3657963"/>
            <a:ext cx="1208400" cy="3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5523104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ptr(0)</a:t>
            </a:r>
            <a:endParaRPr sz="1000"/>
          </a:p>
        </p:txBody>
      </p:sp>
      <p:sp>
        <p:nvSpPr>
          <p:cNvPr id="931" name="Shape 931"/>
          <p:cNvSpPr/>
          <p:nvPr/>
        </p:nvSpPr>
        <p:spPr>
          <a:xfrm>
            <a:off x="6387155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ptr(2)</a:t>
            </a:r>
            <a:endParaRPr sz="1000"/>
          </a:p>
        </p:txBody>
      </p:sp>
      <p:sp>
        <p:nvSpPr>
          <p:cNvPr id="932" name="Shape 932"/>
          <p:cNvSpPr/>
          <p:nvPr/>
        </p:nvSpPr>
        <p:spPr>
          <a:xfrm>
            <a:off x="7251177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ptr(3)</a:t>
            </a:r>
            <a:endParaRPr sz="1000"/>
          </a:p>
        </p:txBody>
      </p:sp>
      <p:sp>
        <p:nvSpPr>
          <p:cNvPr id="933" name="Shape 933"/>
          <p:cNvSpPr/>
          <p:nvPr/>
        </p:nvSpPr>
        <p:spPr>
          <a:xfrm>
            <a:off x="8115228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rgbClr val="FF0000"/>
                </a:solidFill>
              </a:rPr>
              <a:t>ptr(255)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934" name="Shape 934"/>
          <p:cNvSpPr txBox="1"/>
          <p:nvPr/>
        </p:nvSpPr>
        <p:spPr>
          <a:xfrm>
            <a:off x="5735928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935" name="Shape 935"/>
          <p:cNvSpPr txBox="1"/>
          <p:nvPr/>
        </p:nvSpPr>
        <p:spPr>
          <a:xfrm>
            <a:off x="6599950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936" name="Shape 936"/>
          <p:cNvSpPr txBox="1"/>
          <p:nvPr/>
        </p:nvSpPr>
        <p:spPr>
          <a:xfrm>
            <a:off x="7463971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937" name="Shape 937"/>
          <p:cNvSpPr txBox="1"/>
          <p:nvPr/>
        </p:nvSpPr>
        <p:spPr>
          <a:xfrm>
            <a:off x="8327992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938" name="Shape 938"/>
          <p:cNvSpPr txBox="1"/>
          <p:nvPr/>
        </p:nvSpPr>
        <p:spPr>
          <a:xfrm>
            <a:off x="4267100" y="4044213"/>
            <a:ext cx="185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0000 0010 0000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NVRAM properties</a:t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RAM</a:t>
            </a:r>
            <a:r>
              <a:rPr lang="ko"/>
              <a:t>과 달리, volatile하지 않고 data가 남아있는다.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Write latency 성능</a:t>
            </a:r>
            <a:r>
              <a:rPr lang="ko"/>
              <a:t>이 떨어진다.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Byte-addressable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failure-atomicity unit: 8 byte or no larger than cache size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기존의 SDD / HDD system에서는 block-addressable이므로 failure-atomicity unit이 page / disk block size임.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8 byte faliure-atomicity unit은 양날의 검.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한번 write하는 data의 size가 작다.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하지만 8 byte보다 큰 data를 저장할 때는, consistency를 유지시켜줘야한다.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consistency 유지에 overhead가 크다. (</a:t>
            </a:r>
            <a:r>
              <a:rPr i="1" lang="ko"/>
              <a:t>MFENCE, CLFLUSH</a:t>
            </a:r>
            <a:r>
              <a:rPr lang="ko"/>
              <a:t>)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/>
          <p:nvPr/>
        </p:nvSpPr>
        <p:spPr>
          <a:xfrm>
            <a:off x="2743852" y="339625"/>
            <a:ext cx="3456000" cy="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944" name="Shape 944"/>
          <p:cNvSpPr/>
          <p:nvPr/>
        </p:nvSpPr>
        <p:spPr>
          <a:xfrm>
            <a:off x="1479750" y="785263"/>
            <a:ext cx="1208400" cy="3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945" name="Shape 945"/>
          <p:cNvSpPr/>
          <p:nvPr/>
        </p:nvSpPr>
        <p:spPr>
          <a:xfrm>
            <a:off x="2744004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ptr(0)</a:t>
            </a:r>
            <a:endParaRPr sz="1000"/>
          </a:p>
        </p:txBody>
      </p:sp>
      <p:sp>
        <p:nvSpPr>
          <p:cNvPr id="946" name="Shape 946"/>
          <p:cNvSpPr/>
          <p:nvPr/>
        </p:nvSpPr>
        <p:spPr>
          <a:xfrm>
            <a:off x="3608055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ptr(2)</a:t>
            </a:r>
            <a:endParaRPr sz="1000"/>
          </a:p>
        </p:txBody>
      </p:sp>
      <p:sp>
        <p:nvSpPr>
          <p:cNvPr id="947" name="Shape 947"/>
          <p:cNvSpPr/>
          <p:nvPr/>
        </p:nvSpPr>
        <p:spPr>
          <a:xfrm>
            <a:off x="4472077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ptr(3)</a:t>
            </a:r>
            <a:endParaRPr sz="1000"/>
          </a:p>
        </p:txBody>
      </p:sp>
      <p:sp>
        <p:nvSpPr>
          <p:cNvPr id="948" name="Shape 948"/>
          <p:cNvSpPr/>
          <p:nvPr/>
        </p:nvSpPr>
        <p:spPr>
          <a:xfrm>
            <a:off x="5336128" y="7952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ptr(255)</a:t>
            </a:r>
            <a:endParaRPr sz="1000"/>
          </a:p>
        </p:txBody>
      </p:sp>
      <p:sp>
        <p:nvSpPr>
          <p:cNvPr id="949" name="Shape 949"/>
          <p:cNvSpPr txBox="1"/>
          <p:nvPr/>
        </p:nvSpPr>
        <p:spPr>
          <a:xfrm>
            <a:off x="2956828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950" name="Shape 950"/>
          <p:cNvSpPr txBox="1"/>
          <p:nvPr/>
        </p:nvSpPr>
        <p:spPr>
          <a:xfrm>
            <a:off x="3820850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951" name="Shape 951"/>
          <p:cNvSpPr txBox="1"/>
          <p:nvPr/>
        </p:nvSpPr>
        <p:spPr>
          <a:xfrm>
            <a:off x="4684871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952" name="Shape 952"/>
          <p:cNvSpPr txBox="1"/>
          <p:nvPr/>
        </p:nvSpPr>
        <p:spPr>
          <a:xfrm>
            <a:off x="5548892" y="5674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953" name="Shape 953"/>
          <p:cNvSpPr txBox="1"/>
          <p:nvPr/>
        </p:nvSpPr>
        <p:spPr>
          <a:xfrm>
            <a:off x="1488000" y="1171513"/>
            <a:ext cx="185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0000 0010</a:t>
            </a:r>
            <a:endParaRPr/>
          </a:p>
        </p:txBody>
      </p:sp>
      <p:sp>
        <p:nvSpPr>
          <p:cNvPr id="954" name="Shape 954"/>
          <p:cNvSpPr txBox="1"/>
          <p:nvPr/>
        </p:nvSpPr>
        <p:spPr>
          <a:xfrm>
            <a:off x="6872225" y="0"/>
            <a:ext cx="2271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0000"/>
                </a:solidFill>
              </a:rPr>
              <a:t>Insert key</a:t>
            </a:r>
            <a:endParaRPr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0000"/>
                </a:solidFill>
              </a:rPr>
              <a:t>0000 0010 0000 </a:t>
            </a:r>
            <a:r>
              <a:rPr b="1" lang="ko">
                <a:solidFill>
                  <a:srgbClr val="FF0000"/>
                </a:solidFill>
              </a:rPr>
              <a:t>1111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Update parent pointer…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(8 byte failure-atomicity)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55" name="Shape 955"/>
          <p:cNvSpPr txBox="1"/>
          <p:nvPr/>
        </p:nvSpPr>
        <p:spPr>
          <a:xfrm>
            <a:off x="1583702" y="1815250"/>
            <a:ext cx="3456000" cy="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956" name="Shape 956"/>
          <p:cNvSpPr/>
          <p:nvPr/>
        </p:nvSpPr>
        <p:spPr>
          <a:xfrm>
            <a:off x="319600" y="2260888"/>
            <a:ext cx="1208400" cy="3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957" name="Shape 957"/>
          <p:cNvSpPr/>
          <p:nvPr/>
        </p:nvSpPr>
        <p:spPr>
          <a:xfrm>
            <a:off x="1583854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ptr(0)</a:t>
            </a:r>
            <a:endParaRPr sz="1000"/>
          </a:p>
        </p:txBody>
      </p:sp>
      <p:sp>
        <p:nvSpPr>
          <p:cNvPr id="958" name="Shape 958"/>
          <p:cNvSpPr/>
          <p:nvPr/>
        </p:nvSpPr>
        <p:spPr>
          <a:xfrm>
            <a:off x="2447905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ptr(2)</a:t>
            </a:r>
            <a:endParaRPr sz="1000"/>
          </a:p>
        </p:txBody>
      </p:sp>
      <p:sp>
        <p:nvSpPr>
          <p:cNvPr id="959" name="Shape 959"/>
          <p:cNvSpPr/>
          <p:nvPr/>
        </p:nvSpPr>
        <p:spPr>
          <a:xfrm>
            <a:off x="3311927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ptr(3)</a:t>
            </a:r>
            <a:endParaRPr sz="1000"/>
          </a:p>
        </p:txBody>
      </p:sp>
      <p:sp>
        <p:nvSpPr>
          <p:cNvPr id="960" name="Shape 960"/>
          <p:cNvSpPr/>
          <p:nvPr/>
        </p:nvSpPr>
        <p:spPr>
          <a:xfrm>
            <a:off x="4175978" y="2270845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961" name="Shape 961"/>
          <p:cNvSpPr txBox="1"/>
          <p:nvPr/>
        </p:nvSpPr>
        <p:spPr>
          <a:xfrm>
            <a:off x="1796678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962" name="Shape 962"/>
          <p:cNvSpPr txBox="1"/>
          <p:nvPr/>
        </p:nvSpPr>
        <p:spPr>
          <a:xfrm>
            <a:off x="2660700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963" name="Shape 963"/>
          <p:cNvSpPr txBox="1"/>
          <p:nvPr/>
        </p:nvSpPr>
        <p:spPr>
          <a:xfrm>
            <a:off x="3524721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964" name="Shape 964"/>
          <p:cNvSpPr txBox="1"/>
          <p:nvPr/>
        </p:nvSpPr>
        <p:spPr>
          <a:xfrm>
            <a:off x="4388742" y="2043063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965" name="Shape 965"/>
          <p:cNvSpPr txBox="1"/>
          <p:nvPr/>
        </p:nvSpPr>
        <p:spPr>
          <a:xfrm>
            <a:off x="327850" y="2647138"/>
            <a:ext cx="185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0000 0010 0000</a:t>
            </a:r>
            <a:endParaRPr/>
          </a:p>
        </p:txBody>
      </p:sp>
      <p:cxnSp>
        <p:nvCxnSpPr>
          <p:cNvPr id="966" name="Shape 966"/>
          <p:cNvCxnSpPr>
            <a:endCxn id="967" idx="0"/>
          </p:cNvCxnSpPr>
          <p:nvPr/>
        </p:nvCxnSpPr>
        <p:spPr>
          <a:xfrm>
            <a:off x="3179952" y="1024425"/>
            <a:ext cx="4071000" cy="2187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7" name="Shape 967"/>
          <p:cNvSpPr txBox="1"/>
          <p:nvPr/>
        </p:nvSpPr>
        <p:spPr>
          <a:xfrm>
            <a:off x="5522952" y="3212325"/>
            <a:ext cx="3456000" cy="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Child pointer array</a:t>
            </a:r>
            <a:endParaRPr sz="1000"/>
          </a:p>
        </p:txBody>
      </p:sp>
      <p:sp>
        <p:nvSpPr>
          <p:cNvPr id="968" name="Shape 968"/>
          <p:cNvSpPr/>
          <p:nvPr/>
        </p:nvSpPr>
        <p:spPr>
          <a:xfrm>
            <a:off x="4258850" y="3657963"/>
            <a:ext cx="1208400" cy="3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Header</a:t>
            </a:r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5523104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ptr(0)</a:t>
            </a:r>
            <a:endParaRPr sz="1000"/>
          </a:p>
        </p:txBody>
      </p:sp>
      <p:sp>
        <p:nvSpPr>
          <p:cNvPr id="970" name="Shape 970"/>
          <p:cNvSpPr/>
          <p:nvPr/>
        </p:nvSpPr>
        <p:spPr>
          <a:xfrm>
            <a:off x="6387155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ptr(2)</a:t>
            </a:r>
            <a:endParaRPr sz="1000"/>
          </a:p>
        </p:txBody>
      </p:sp>
      <p:sp>
        <p:nvSpPr>
          <p:cNvPr id="971" name="Shape 971"/>
          <p:cNvSpPr/>
          <p:nvPr/>
        </p:nvSpPr>
        <p:spPr>
          <a:xfrm>
            <a:off x="7251177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ptr(3)</a:t>
            </a:r>
            <a:endParaRPr sz="1000"/>
          </a:p>
        </p:txBody>
      </p:sp>
      <p:sp>
        <p:nvSpPr>
          <p:cNvPr id="972" name="Shape 972"/>
          <p:cNvSpPr/>
          <p:nvPr/>
        </p:nvSpPr>
        <p:spPr>
          <a:xfrm>
            <a:off x="8115228" y="3667920"/>
            <a:ext cx="863700" cy="306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ptr(255)</a:t>
            </a:r>
            <a:endParaRPr sz="1000"/>
          </a:p>
        </p:txBody>
      </p:sp>
      <p:sp>
        <p:nvSpPr>
          <p:cNvPr id="973" name="Shape 973"/>
          <p:cNvSpPr txBox="1"/>
          <p:nvPr/>
        </p:nvSpPr>
        <p:spPr>
          <a:xfrm>
            <a:off x="5735928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0</a:t>
            </a:r>
            <a:endParaRPr sz="1000"/>
          </a:p>
        </p:txBody>
      </p:sp>
      <p:sp>
        <p:nvSpPr>
          <p:cNvPr id="974" name="Shape 974"/>
          <p:cNvSpPr txBox="1"/>
          <p:nvPr/>
        </p:nvSpPr>
        <p:spPr>
          <a:xfrm>
            <a:off x="6599950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1</a:t>
            </a:r>
            <a:endParaRPr sz="1000"/>
          </a:p>
        </p:txBody>
      </p:sp>
      <p:sp>
        <p:nvSpPr>
          <p:cNvPr id="975" name="Shape 975"/>
          <p:cNvSpPr txBox="1"/>
          <p:nvPr/>
        </p:nvSpPr>
        <p:spPr>
          <a:xfrm>
            <a:off x="7463971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2</a:t>
            </a:r>
            <a:endParaRPr sz="1000"/>
          </a:p>
        </p:txBody>
      </p:sp>
      <p:sp>
        <p:nvSpPr>
          <p:cNvPr id="976" name="Shape 976"/>
          <p:cNvSpPr txBox="1"/>
          <p:nvPr/>
        </p:nvSpPr>
        <p:spPr>
          <a:xfrm>
            <a:off x="8327992" y="3440138"/>
            <a:ext cx="438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3</a:t>
            </a:r>
            <a:endParaRPr sz="1000"/>
          </a:p>
        </p:txBody>
      </p:sp>
      <p:sp>
        <p:nvSpPr>
          <p:cNvPr id="977" name="Shape 977"/>
          <p:cNvSpPr txBox="1"/>
          <p:nvPr/>
        </p:nvSpPr>
        <p:spPr>
          <a:xfrm>
            <a:off x="4267100" y="4044213"/>
            <a:ext cx="185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0000 0010 0000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 txBox="1"/>
          <p:nvPr/>
        </p:nvSpPr>
        <p:spPr>
          <a:xfrm>
            <a:off x="311700" y="2103150"/>
            <a:ext cx="85206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/>
              <a:t>Performance analysis</a:t>
            </a:r>
            <a:endParaRPr sz="5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System Specification</a:t>
            </a:r>
            <a:endParaRPr/>
          </a:p>
        </p:txBody>
      </p:sp>
      <p:sp>
        <p:nvSpPr>
          <p:cNvPr id="988" name="Shape 9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Intel Xeon E5-2620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2.40GHz X 2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15MB LLC (Last Level Cache)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256GB DRAM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Setup PM latency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ko"/>
              <a:t>Quartz</a:t>
            </a:r>
            <a:r>
              <a:rPr lang="ko"/>
              <a:t> emulator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DRAM</a:t>
            </a:r>
            <a:r>
              <a:rPr lang="ko"/>
              <a:t>을 이용하여 PM을 Emulation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Read latency는 Quartz를 이용하여 simulation 가능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Write latency는 Quartz에서 제공해주지 않아서 </a:t>
            </a:r>
            <a:r>
              <a:rPr i="1" lang="ko"/>
              <a:t>clflush</a:t>
            </a:r>
            <a:r>
              <a:rPr lang="ko"/>
              <a:t> / </a:t>
            </a:r>
            <a:r>
              <a:rPr i="1" lang="ko"/>
              <a:t>mfence</a:t>
            </a:r>
            <a:r>
              <a:rPr lang="ko"/>
              <a:t>를 할때마다 delay를 줌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Dataset Workloads...</a:t>
            </a:r>
            <a:endParaRPr/>
          </a:p>
        </p:txBody>
      </p:sp>
      <p:sp>
        <p:nvSpPr>
          <p:cNvPr id="994" name="Shape 994"/>
          <p:cNvSpPr txBox="1"/>
          <p:nvPr>
            <p:ph idx="1" type="body"/>
          </p:nvPr>
        </p:nvSpPr>
        <p:spPr>
          <a:xfrm>
            <a:off x="311700" y="1152475"/>
            <a:ext cx="428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Dense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Sequential numbers (1 ~ 128M)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Common prefix ↑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Sparse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Uniformly distributed numbers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상</a:t>
            </a:r>
            <a:r>
              <a:rPr lang="ko"/>
              <a:t>위 level에서만 common prefix가 존재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Clustered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64개</a:t>
            </a:r>
            <a:r>
              <a:rPr lang="ko"/>
              <a:t>의 sequential numbers 조합을 uniformly distributed</a:t>
            </a:r>
            <a:endParaRPr/>
          </a:p>
        </p:txBody>
      </p:sp>
      <p:pic>
        <p:nvPicPr>
          <p:cNvPr id="995" name="Shape 9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275" y="1495500"/>
            <a:ext cx="4544725" cy="23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Insertion Performance</a:t>
            </a:r>
            <a:endParaRPr/>
          </a:p>
        </p:txBody>
      </p:sp>
      <p:pic>
        <p:nvPicPr>
          <p:cNvPr id="1001" name="Shape 10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" y="1127425"/>
            <a:ext cx="773429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Shape 1002"/>
          <p:cNvSpPr/>
          <p:nvPr/>
        </p:nvSpPr>
        <p:spPr>
          <a:xfrm>
            <a:off x="1939100" y="3340075"/>
            <a:ext cx="909900" cy="69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Shape 1003"/>
          <p:cNvSpPr/>
          <p:nvPr/>
        </p:nvSpPr>
        <p:spPr>
          <a:xfrm>
            <a:off x="3980350" y="3073300"/>
            <a:ext cx="909900" cy="89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Shape 1004"/>
          <p:cNvSpPr/>
          <p:nvPr/>
        </p:nvSpPr>
        <p:spPr>
          <a:xfrm>
            <a:off x="6021600" y="3073300"/>
            <a:ext cx="909900" cy="960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Shape 10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25" y="1500925"/>
            <a:ext cx="8759114" cy="286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Shape 10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Insertion Performance</a:t>
            </a:r>
            <a:endParaRPr/>
          </a:p>
        </p:txBody>
      </p:sp>
      <p:sp>
        <p:nvSpPr>
          <p:cNvPr id="1011" name="Shape 1011"/>
          <p:cNvSpPr/>
          <p:nvPr/>
        </p:nvSpPr>
        <p:spPr>
          <a:xfrm>
            <a:off x="562500" y="3073300"/>
            <a:ext cx="301800" cy="341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Shape 1012"/>
          <p:cNvSpPr/>
          <p:nvPr/>
        </p:nvSpPr>
        <p:spPr>
          <a:xfrm>
            <a:off x="3446650" y="2890000"/>
            <a:ext cx="301800" cy="47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Shape 1013"/>
          <p:cNvSpPr/>
          <p:nvPr/>
        </p:nvSpPr>
        <p:spPr>
          <a:xfrm>
            <a:off x="1163100" y="2937575"/>
            <a:ext cx="301800" cy="47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1763700" y="2855225"/>
            <a:ext cx="301800" cy="55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Shape 1015"/>
          <p:cNvSpPr/>
          <p:nvPr/>
        </p:nvSpPr>
        <p:spPr>
          <a:xfrm>
            <a:off x="2374971" y="2762000"/>
            <a:ext cx="301800" cy="65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Shape 1016"/>
          <p:cNvSpPr/>
          <p:nvPr/>
        </p:nvSpPr>
        <p:spPr>
          <a:xfrm>
            <a:off x="4036550" y="2762000"/>
            <a:ext cx="301800" cy="65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Shape 1017"/>
          <p:cNvSpPr/>
          <p:nvPr/>
        </p:nvSpPr>
        <p:spPr>
          <a:xfrm>
            <a:off x="4669175" y="2606971"/>
            <a:ext cx="301800" cy="77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Shape 1018"/>
          <p:cNvSpPr/>
          <p:nvPr/>
        </p:nvSpPr>
        <p:spPr>
          <a:xfrm>
            <a:off x="5269750" y="2417901"/>
            <a:ext cx="301800" cy="960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Shape 1019"/>
          <p:cNvSpPr/>
          <p:nvPr/>
        </p:nvSpPr>
        <p:spPr>
          <a:xfrm>
            <a:off x="6330800" y="2937575"/>
            <a:ext cx="301800" cy="47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Shape 1020"/>
          <p:cNvSpPr/>
          <p:nvPr/>
        </p:nvSpPr>
        <p:spPr>
          <a:xfrm>
            <a:off x="6963375" y="2753825"/>
            <a:ext cx="301800" cy="65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Shape 1021"/>
          <p:cNvSpPr/>
          <p:nvPr/>
        </p:nvSpPr>
        <p:spPr>
          <a:xfrm>
            <a:off x="7574650" y="2571800"/>
            <a:ext cx="301800" cy="843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Shape 1022"/>
          <p:cNvSpPr/>
          <p:nvPr/>
        </p:nvSpPr>
        <p:spPr>
          <a:xfrm>
            <a:off x="8164583" y="2406700"/>
            <a:ext cx="301800" cy="1008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Search Performance</a:t>
            </a:r>
            <a:endParaRPr/>
          </a:p>
        </p:txBody>
      </p:sp>
      <p:pic>
        <p:nvPicPr>
          <p:cNvPr id="1028" name="Shape 10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4950"/>
            <a:ext cx="8839202" cy="29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Shape 1029"/>
          <p:cNvSpPr/>
          <p:nvPr/>
        </p:nvSpPr>
        <p:spPr>
          <a:xfrm>
            <a:off x="573175" y="3148000"/>
            <a:ext cx="301800" cy="416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Shape 1030"/>
          <p:cNvSpPr/>
          <p:nvPr/>
        </p:nvSpPr>
        <p:spPr>
          <a:xfrm>
            <a:off x="1163100" y="3044300"/>
            <a:ext cx="301800" cy="519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Shape 1031"/>
          <p:cNvSpPr/>
          <p:nvPr/>
        </p:nvSpPr>
        <p:spPr>
          <a:xfrm>
            <a:off x="1806375" y="2929925"/>
            <a:ext cx="301800" cy="572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2428308" y="2836871"/>
            <a:ext cx="301800" cy="676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Shape 1033"/>
          <p:cNvSpPr/>
          <p:nvPr/>
        </p:nvSpPr>
        <p:spPr>
          <a:xfrm>
            <a:off x="3487750" y="3034624"/>
            <a:ext cx="301800" cy="519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Shape 1034"/>
          <p:cNvSpPr/>
          <p:nvPr/>
        </p:nvSpPr>
        <p:spPr>
          <a:xfrm>
            <a:off x="4099025" y="2847546"/>
            <a:ext cx="301800" cy="676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Shape 1035"/>
          <p:cNvSpPr/>
          <p:nvPr/>
        </p:nvSpPr>
        <p:spPr>
          <a:xfrm>
            <a:off x="4720975" y="2681698"/>
            <a:ext cx="301800" cy="872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Shape 1036"/>
          <p:cNvSpPr/>
          <p:nvPr/>
        </p:nvSpPr>
        <p:spPr>
          <a:xfrm>
            <a:off x="5342925" y="2539600"/>
            <a:ext cx="301800" cy="963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Shape 1037"/>
          <p:cNvSpPr/>
          <p:nvPr/>
        </p:nvSpPr>
        <p:spPr>
          <a:xfrm>
            <a:off x="6402350" y="3018800"/>
            <a:ext cx="301800" cy="519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Shape 1038"/>
          <p:cNvSpPr/>
          <p:nvPr/>
        </p:nvSpPr>
        <p:spPr>
          <a:xfrm>
            <a:off x="7024325" y="2779800"/>
            <a:ext cx="301800" cy="75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Shape 1039"/>
          <p:cNvSpPr/>
          <p:nvPr/>
        </p:nvSpPr>
        <p:spPr>
          <a:xfrm>
            <a:off x="7646300" y="2681700"/>
            <a:ext cx="276000" cy="872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Shape 1040"/>
          <p:cNvSpPr/>
          <p:nvPr/>
        </p:nvSpPr>
        <p:spPr>
          <a:xfrm>
            <a:off x="8268275" y="2539725"/>
            <a:ext cx="301800" cy="963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Range Query Performance</a:t>
            </a:r>
            <a:endParaRPr/>
          </a:p>
        </p:txBody>
      </p:sp>
      <p:pic>
        <p:nvPicPr>
          <p:cNvPr id="1046" name="Shape 10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063" y="1148775"/>
            <a:ext cx="659986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Shape 1047"/>
          <p:cNvSpPr/>
          <p:nvPr/>
        </p:nvSpPr>
        <p:spPr>
          <a:xfrm>
            <a:off x="2283625" y="3521475"/>
            <a:ext cx="373500" cy="33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Shape 1048"/>
          <p:cNvSpPr/>
          <p:nvPr/>
        </p:nvSpPr>
        <p:spPr>
          <a:xfrm>
            <a:off x="3215025" y="3521475"/>
            <a:ext cx="373500" cy="33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Shape 1049"/>
          <p:cNvSpPr/>
          <p:nvPr/>
        </p:nvSpPr>
        <p:spPr>
          <a:xfrm>
            <a:off x="4146425" y="3521475"/>
            <a:ext cx="373500" cy="33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Shape 1050"/>
          <p:cNvSpPr/>
          <p:nvPr/>
        </p:nvSpPr>
        <p:spPr>
          <a:xfrm>
            <a:off x="5056475" y="2324650"/>
            <a:ext cx="373500" cy="152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Shape 1051"/>
          <p:cNvSpPr/>
          <p:nvPr/>
        </p:nvSpPr>
        <p:spPr>
          <a:xfrm>
            <a:off x="6009200" y="1570000"/>
            <a:ext cx="373500" cy="222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Shape 1052"/>
          <p:cNvSpPr/>
          <p:nvPr/>
        </p:nvSpPr>
        <p:spPr>
          <a:xfrm>
            <a:off x="6961925" y="2277300"/>
            <a:ext cx="294600" cy="152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Memcached Benchmark Performance (KV-Store)</a:t>
            </a:r>
            <a:endParaRPr/>
          </a:p>
        </p:txBody>
      </p:sp>
      <p:pic>
        <p:nvPicPr>
          <p:cNvPr id="1058" name="Shape 10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100" y="1159450"/>
            <a:ext cx="6589799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Shape 1059"/>
          <p:cNvSpPr/>
          <p:nvPr/>
        </p:nvSpPr>
        <p:spPr>
          <a:xfrm>
            <a:off x="2155575" y="3041275"/>
            <a:ext cx="373500" cy="52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Shape 1060"/>
          <p:cNvSpPr/>
          <p:nvPr/>
        </p:nvSpPr>
        <p:spPr>
          <a:xfrm>
            <a:off x="2969567" y="3041275"/>
            <a:ext cx="373500" cy="52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Shape 1061"/>
          <p:cNvSpPr/>
          <p:nvPr/>
        </p:nvSpPr>
        <p:spPr>
          <a:xfrm>
            <a:off x="3783575" y="3041275"/>
            <a:ext cx="373500" cy="52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Shape 1062"/>
          <p:cNvSpPr/>
          <p:nvPr/>
        </p:nvSpPr>
        <p:spPr>
          <a:xfrm>
            <a:off x="4597575" y="2904511"/>
            <a:ext cx="373500" cy="659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Shape 1063"/>
          <p:cNvSpPr/>
          <p:nvPr/>
        </p:nvSpPr>
        <p:spPr>
          <a:xfrm>
            <a:off x="5411575" y="2904512"/>
            <a:ext cx="373500" cy="659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Shape 1064"/>
          <p:cNvSpPr/>
          <p:nvPr/>
        </p:nvSpPr>
        <p:spPr>
          <a:xfrm>
            <a:off x="6225575" y="3068900"/>
            <a:ext cx="373500" cy="49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Shape 1065"/>
          <p:cNvSpPr/>
          <p:nvPr/>
        </p:nvSpPr>
        <p:spPr>
          <a:xfrm>
            <a:off x="7039575" y="3068900"/>
            <a:ext cx="373500" cy="49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/>
          <p:nvPr/>
        </p:nvSpPr>
        <p:spPr>
          <a:xfrm>
            <a:off x="311700" y="2103150"/>
            <a:ext cx="85206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/>
              <a:t>Q / A</a:t>
            </a:r>
            <a:endParaRPr sz="5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B+ Tree</a:t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21675"/>
            <a:ext cx="88392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Insert / Delete</a:t>
            </a:r>
            <a:r>
              <a:rPr lang="ko"/>
              <a:t>를 할때마다 node가 변경됨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Extra Write 발생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Sort 상태를 유지해야하는데, 이게 부하가 많이 걸림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하지</a:t>
            </a:r>
            <a:r>
              <a:rPr lang="ko"/>
              <a:t>만 Search</a:t>
            </a:r>
            <a:r>
              <a:rPr lang="ko"/>
              <a:t>에서</a:t>
            </a:r>
            <a:r>
              <a:rPr lang="ko"/>
              <a:t>는 Extra write가 발생하지 않음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</a:pPr>
            <a:r>
              <a:rPr lang="ko"/>
              <a:t>대신에 key comparison overhead가 존재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Space utilization ↑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</a:pPr>
            <a:r>
              <a:rPr lang="ko"/>
              <a:t>Tree의 구조가 balanced하게 유지되기 때문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Range query에서 유리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leaf들이 서로 chaining으로 연결되어있기 때문</a:t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B+ Tree</a:t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700" y="0"/>
            <a:ext cx="3918299" cy="9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Radix Tree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088" y="1111400"/>
            <a:ext cx="440581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Radix Tree</a:t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6850" y="0"/>
            <a:ext cx="1557151" cy="13504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Key</a:t>
            </a:r>
            <a:r>
              <a:rPr lang="ko"/>
              <a:t>를 explicit하게 저장하지 않음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node의 depth-level / hash-based-index가 바로 key가 됨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Insert / Delete / Search에 extra write가 발생하지 않음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Search를 할 때, key 자체가 node 위치이므로 key comparison이 필요 없음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Space utilization ↓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Input이 sparse하게 들어오게되면 사용하지 않는 node들이 많이 발생하게 됨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큰 범위의 Range query 성능이 좋지 않음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node 개수가 fixed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Tree height가 B+ tree보다 커지는 경향이 있음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traverse time 증가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Trees for PM...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429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PM</a:t>
            </a:r>
            <a:r>
              <a:rPr lang="ko"/>
              <a:t>에 최적화…?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Extra write ↓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Coping with 8 byte failure atomicity unit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Guarantee consistency</a:t>
            </a:r>
            <a:endParaRPr/>
          </a:p>
          <a:p>
            <a: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ko"/>
              <a:t>MFENCE, CLFLUSH</a:t>
            </a:r>
            <a:endParaRPr i="1"/>
          </a:p>
          <a:p>
            <a: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o"/>
              <a:t>Logging / CoW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603200" y="1152475"/>
            <a:ext cx="429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Trees for PM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B+ Tree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CDDS B-Tree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ko"/>
              <a:t>NVTree</a:t>
            </a:r>
            <a:endParaRPr b="1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ko"/>
              <a:t>FPTree</a:t>
            </a:r>
            <a:endParaRPr b="1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ko"/>
              <a:t>wB+ Tree</a:t>
            </a:r>
            <a:endParaRPr b="1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RadixTree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ko"/>
              <a:t>WORT</a:t>
            </a:r>
            <a:endParaRPr b="1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ko"/>
              <a:t>WOART</a:t>
            </a:r>
            <a:endParaRPr b="1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ko"/>
              <a:t>ART + CoW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